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4" r:id="rId3"/>
    <p:sldId id="257" r:id="rId4"/>
    <p:sldId id="266" r:id="rId5"/>
    <p:sldId id="265" r:id="rId6"/>
    <p:sldId id="258" r:id="rId7"/>
    <p:sldId id="259" r:id="rId8"/>
    <p:sldId id="270" r:id="rId9"/>
    <p:sldId id="273" r:id="rId10"/>
    <p:sldId id="274" r:id="rId11"/>
    <p:sldId id="260" r:id="rId12"/>
    <p:sldId id="261" r:id="rId13"/>
    <p:sldId id="262" r:id="rId14"/>
    <p:sldId id="268" r:id="rId15"/>
    <p:sldId id="263" r:id="rId16"/>
    <p:sldId id="267" r:id="rId17"/>
    <p:sldId id="269" r:id="rId18"/>
    <p:sldId id="271" r:id="rId19"/>
    <p:sldId id="275" r:id="rId20"/>
    <p:sldId id="277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86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B921660-8B7B-42C5-BD46-B059E03F5779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3014ED71-7F2D-44C1-A7DD-435854C8001F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4664518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1660-8B7B-42C5-BD46-B059E03F5779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4ED71-7F2D-44C1-A7DD-435854C800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7168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1660-8B7B-42C5-BD46-B059E03F5779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4ED71-7F2D-44C1-A7DD-435854C800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257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1660-8B7B-42C5-BD46-B059E03F5779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4ED71-7F2D-44C1-A7DD-435854C800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206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B921660-8B7B-42C5-BD46-B059E03F5779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014ED71-7F2D-44C1-A7DD-435854C8001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5008226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1660-8B7B-42C5-BD46-B059E03F5779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4ED71-7F2D-44C1-A7DD-435854C800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271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1660-8B7B-42C5-BD46-B059E03F5779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4ED71-7F2D-44C1-A7DD-435854C800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2508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1660-8B7B-42C5-BD46-B059E03F5779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4ED71-7F2D-44C1-A7DD-435854C800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011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1660-8B7B-42C5-BD46-B059E03F5779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4ED71-7F2D-44C1-A7DD-435854C800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83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B921660-8B7B-42C5-BD46-B059E03F5779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014ED71-7F2D-44C1-A7DD-435854C8001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48406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B921660-8B7B-42C5-BD46-B059E03F5779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014ED71-7F2D-44C1-A7DD-435854C8001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51044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CB921660-8B7B-42C5-BD46-B059E03F5779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3014ED71-7F2D-44C1-A7DD-435854C8001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33013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C0301AB-B7CF-923C-1FC5-8962DB1BAF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7253" y="1628024"/>
            <a:ext cx="5643349" cy="414786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6CD157-BC8F-56E6-85EA-A8A89DBAA648}"/>
              </a:ext>
            </a:extLst>
          </p:cNvPr>
          <p:cNvSpPr txBox="1"/>
          <p:nvPr/>
        </p:nvSpPr>
        <p:spPr>
          <a:xfrm>
            <a:off x="2538484" y="473208"/>
            <a:ext cx="820230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>
                <a:solidFill>
                  <a:srgbClr val="0070C0"/>
                </a:solidFill>
                <a:latin typeface="Arial Black" panose="020B0A04020102020204" pitchFamily="34" charset="0"/>
              </a:rPr>
              <a:t>День пожарной охраны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F36116-D766-585F-E225-69F259D697E9}"/>
              </a:ext>
            </a:extLst>
          </p:cNvPr>
          <p:cNvSpPr txBox="1"/>
          <p:nvPr/>
        </p:nvSpPr>
        <p:spPr>
          <a:xfrm>
            <a:off x="3002507" y="5923127"/>
            <a:ext cx="7888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"Помним о героях, учимся безопасности!"</a:t>
            </a:r>
          </a:p>
        </p:txBody>
      </p:sp>
    </p:spTree>
    <p:extLst>
      <p:ext uri="{BB962C8B-B14F-4D97-AF65-F5344CB8AC3E}">
        <p14:creationId xmlns:p14="http://schemas.microsoft.com/office/powerpoint/2010/main" val="24289871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786644-8A79-40BC-D001-5088EAA316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F69D708-F019-877F-AC2E-BC0DBE56A073}"/>
              </a:ext>
            </a:extLst>
          </p:cNvPr>
          <p:cNvSpPr txBox="1"/>
          <p:nvPr/>
        </p:nvSpPr>
        <p:spPr>
          <a:xfrm>
            <a:off x="6428095" y="1187271"/>
            <a:ext cx="4959823" cy="452431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Знаки безопасности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Какой знак обозначает «Пожарный гидрант»?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Красный квадрат с буквой «Г»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Синий круг с белой стрелкой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Жёлтый треугольник с восклицательным знаком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 Зелёный квадрат с бегущим человеком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Что означает знак «Выход здесь»?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Место для курения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Путь к эвакуации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Зону с огнетушителем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 Запрет на вход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C441C4-4619-CD30-FF73-D9ED000BF45A}"/>
              </a:ext>
            </a:extLst>
          </p:cNvPr>
          <p:cNvSpPr txBox="1"/>
          <p:nvPr/>
        </p:nvSpPr>
        <p:spPr>
          <a:xfrm>
            <a:off x="1346579" y="1187271"/>
            <a:ext cx="5081516" cy="452431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Чрезвычайные ситуации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Что делать, если загорелась одежда на человеке?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Бежать за водой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Накрыть его плотной тканью (например, одеялом)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Сбить пламя руками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 Облить холодной водой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Как помочь человеку при отравлении угарным газом?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Дать ему кофе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Вывести на свежий воздух и вызвать скорую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Уложить спать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 Сделать искусственное дыхание без проверки пульса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E1CD2AA-4A8F-D4CB-AE5D-09B1345C56BD}"/>
              </a:ext>
            </a:extLst>
          </p:cNvPr>
          <p:cNvSpPr txBox="1"/>
          <p:nvPr/>
        </p:nvSpPr>
        <p:spPr>
          <a:xfrm>
            <a:off x="3026391" y="315417"/>
            <a:ext cx="746418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Тест на знание правил безопасности ко Дню пожарной охраны</a:t>
            </a:r>
          </a:p>
        </p:txBody>
      </p:sp>
    </p:spTree>
    <p:extLst>
      <p:ext uri="{BB962C8B-B14F-4D97-AF65-F5344CB8AC3E}">
        <p14:creationId xmlns:p14="http://schemas.microsoft.com/office/powerpoint/2010/main" val="23622165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830597-6358-22A3-2FDB-BB9D1652B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45BF176-15A6-D01E-4D14-CAA138979A8D}"/>
              </a:ext>
            </a:extLst>
          </p:cNvPr>
          <p:cNvSpPr txBox="1"/>
          <p:nvPr/>
        </p:nvSpPr>
        <p:spPr>
          <a:xfrm>
            <a:off x="3056964" y="268050"/>
            <a:ext cx="68759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Arial Black" panose="020B0A04020102020204" pitchFamily="34" charset="0"/>
              </a:rPr>
              <a:t>Роль пожарных в летний период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3F13E6-42F4-432B-5170-2321DB9EA8E8}"/>
              </a:ext>
            </a:extLst>
          </p:cNvPr>
          <p:cNvSpPr txBox="1"/>
          <p:nvPr/>
        </p:nvSpPr>
        <p:spPr>
          <a:xfrm>
            <a:off x="3377450" y="909951"/>
            <a:ext cx="6096000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i="1" dirty="0">
                <a:latin typeface="XO Thames" panose="02020603050405020304" pitchFamily="18" charset="-52"/>
              </a:rPr>
              <a:t>Некоторые задачи, которые выполняют пожарные в летний период: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7055CE-049A-CD16-15F0-52F91D92CD1D}"/>
              </a:ext>
            </a:extLst>
          </p:cNvPr>
          <p:cNvSpPr txBox="1"/>
          <p:nvPr/>
        </p:nvSpPr>
        <p:spPr>
          <a:xfrm>
            <a:off x="887506" y="2124653"/>
            <a:ext cx="2489944" cy="258532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latin typeface="XO Thames" panose="02020603050405020304" pitchFamily="18" charset="-52"/>
              </a:rPr>
              <a:t>Тушение пожаров</a:t>
            </a:r>
            <a:r>
              <a:rPr lang="ru-RU" dirty="0">
                <a:latin typeface="XO Thames" panose="02020603050405020304" pitchFamily="18" charset="-52"/>
              </a:rPr>
              <a:t>. В это время увеличивается количество выездов подразделений пожарной охраны, в том числе на тушение мусора и сухой растительности.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43D0A26-2F92-B7A6-A99E-1899284CCA26}"/>
              </a:ext>
            </a:extLst>
          </p:cNvPr>
          <p:cNvSpPr txBox="1"/>
          <p:nvPr/>
        </p:nvSpPr>
        <p:spPr>
          <a:xfrm>
            <a:off x="3650874" y="2124653"/>
            <a:ext cx="2346514" cy="23083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latin typeface="XO Thames" panose="02020603050405020304" pitchFamily="18" charset="-52"/>
              </a:rPr>
              <a:t>Спасение людей. </a:t>
            </a:r>
            <a:r>
              <a:rPr lang="ru-RU" dirty="0">
                <a:latin typeface="XO Thames" panose="02020603050405020304" pitchFamily="18" charset="-52"/>
              </a:rPr>
              <a:t>Работа пожарных связана с риском для жизни и стрессовыми ситуациями, они приходят на помощь в любое время суток и при любой погоде.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36379C3-6248-A4B5-648A-1E177054AA53}"/>
              </a:ext>
            </a:extLst>
          </p:cNvPr>
          <p:cNvSpPr txBox="1"/>
          <p:nvPr/>
        </p:nvSpPr>
        <p:spPr>
          <a:xfrm>
            <a:off x="6324607" y="2124653"/>
            <a:ext cx="2489945" cy="39703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latin typeface="XO Thames" panose="02020603050405020304" pitchFamily="18" charset="-52"/>
              </a:rPr>
              <a:t>Проведение профилактических мероприятий. </a:t>
            </a:r>
            <a:r>
              <a:rPr lang="ru-RU" dirty="0">
                <a:latin typeface="XO Thames" panose="02020603050405020304" pitchFamily="18" charset="-52"/>
              </a:rPr>
              <a:t>К ним относятся уроки, мастер-классы, показательные занятия, тренировки, встречи с населением. В ходе таких мероприятий пожарные разъясняют, как правильно вести себя в той или иной экстремальной ситуации.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E938592-6BDF-6612-BE89-FA1240B9961C}"/>
              </a:ext>
            </a:extLst>
          </p:cNvPr>
          <p:cNvSpPr txBox="1"/>
          <p:nvPr/>
        </p:nvSpPr>
        <p:spPr>
          <a:xfrm>
            <a:off x="9141771" y="2124653"/>
            <a:ext cx="2489944" cy="286232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latin typeface="XO Thames" panose="02020603050405020304" pitchFamily="18" charset="-52"/>
              </a:rPr>
              <a:t>Работа с детьми. </a:t>
            </a:r>
            <a:r>
              <a:rPr lang="ru-RU" dirty="0">
                <a:latin typeface="XO Thames" panose="02020603050405020304" pitchFamily="18" charset="-52"/>
              </a:rPr>
              <a:t>В период летних каникул важно рассказывать детям о пожарной безопасности, чтобы они осознали опасность игры с огнём и соблюдали правила безопасного поведения. </a:t>
            </a:r>
          </a:p>
        </p:txBody>
      </p: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90E329CE-6E67-666A-45A4-E8307C0CD88B}"/>
              </a:ext>
            </a:extLst>
          </p:cNvPr>
          <p:cNvCxnSpPr>
            <a:cxnSpLocks/>
          </p:cNvCxnSpPr>
          <p:nvPr/>
        </p:nvCxnSpPr>
        <p:spPr>
          <a:xfrm flipH="1">
            <a:off x="3152214" y="1552852"/>
            <a:ext cx="1369365" cy="5718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F96F79F6-2740-1419-1446-FF6E7BE95BF1}"/>
              </a:ext>
            </a:extLst>
          </p:cNvPr>
          <p:cNvCxnSpPr>
            <a:cxnSpLocks/>
          </p:cNvCxnSpPr>
          <p:nvPr/>
        </p:nvCxnSpPr>
        <p:spPr>
          <a:xfrm flipH="1">
            <a:off x="4554071" y="1552852"/>
            <a:ext cx="1443317" cy="5718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B99339A8-B730-08B4-8757-29CE3BC67EAD}"/>
              </a:ext>
            </a:extLst>
          </p:cNvPr>
          <p:cNvCxnSpPr>
            <a:cxnSpLocks/>
            <a:stCxn id="9" idx="2"/>
          </p:cNvCxnSpPr>
          <p:nvPr/>
        </p:nvCxnSpPr>
        <p:spPr>
          <a:xfrm>
            <a:off x="6425450" y="1556282"/>
            <a:ext cx="1373844" cy="5683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98BA82D3-EEDE-B76A-D631-7AD493F05391}"/>
              </a:ext>
            </a:extLst>
          </p:cNvPr>
          <p:cNvCxnSpPr/>
          <p:nvPr/>
        </p:nvCxnSpPr>
        <p:spPr>
          <a:xfrm>
            <a:off x="7997641" y="1552852"/>
            <a:ext cx="1935253" cy="5090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9313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4C7A3A-DF0C-7797-BB33-39D994E24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E503851-CDD5-2688-56CA-ED0D45B485C1}"/>
              </a:ext>
            </a:extLst>
          </p:cNvPr>
          <p:cNvSpPr txBox="1"/>
          <p:nvPr/>
        </p:nvSpPr>
        <p:spPr>
          <a:xfrm>
            <a:off x="3182470" y="120854"/>
            <a:ext cx="699247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Лето — время отдыха, но не забывайте о безопасности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415656-BEC3-0ABE-B402-415010455C23}"/>
              </a:ext>
            </a:extLst>
          </p:cNvPr>
          <p:cNvSpPr txBox="1"/>
          <p:nvPr/>
        </p:nvSpPr>
        <p:spPr>
          <a:xfrm>
            <a:off x="3182470" y="978745"/>
            <a:ext cx="7184091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latin typeface="XO Thames" panose="02020603050405020304" pitchFamily="18" charset="-52"/>
              </a:rPr>
              <a:t>Лето </a:t>
            </a:r>
            <a:r>
              <a:rPr lang="ru-RU" dirty="0">
                <a:latin typeface="XO Thames" panose="02020603050405020304" pitchFamily="18" charset="-52"/>
              </a:rPr>
              <a:t>— это время для активного отдыха на природе, купания и игр.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7032EC-E2BC-3C76-E974-CC83E16DBA5F}"/>
              </a:ext>
            </a:extLst>
          </p:cNvPr>
          <p:cNvSpPr txBox="1"/>
          <p:nvPr/>
        </p:nvSpPr>
        <p:spPr>
          <a:xfrm>
            <a:off x="3492874" y="1455564"/>
            <a:ext cx="6096000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latin typeface="XO Thames" panose="02020603050405020304" pitchFamily="18" charset="-52"/>
              </a:rPr>
              <a:t>Однако важно помнить о правилах безопасности, чтобы избежать травм и чрезвычайных ситуаций.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D218BF-40A7-8AE7-6DC5-45ABAD8F69BD}"/>
              </a:ext>
            </a:extLst>
          </p:cNvPr>
          <p:cNvSpPr txBox="1"/>
          <p:nvPr/>
        </p:nvSpPr>
        <p:spPr>
          <a:xfrm>
            <a:off x="1242735" y="2204482"/>
            <a:ext cx="3245222" cy="23083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latin typeface="XO Thames" panose="02020603050405020304" pitchFamily="18" charset="-52"/>
              </a:rPr>
              <a:t>Основные правила поведения на природе:</a:t>
            </a:r>
          </a:p>
          <a:p>
            <a:r>
              <a:rPr lang="ru-RU" dirty="0">
                <a:latin typeface="XO Thames" panose="02020603050405020304" pitchFamily="18" charset="-52"/>
              </a:rPr>
              <a:t>- Не разжигайте костры без взрослых.</a:t>
            </a:r>
          </a:p>
          <a:p>
            <a:r>
              <a:rPr lang="ru-RU" dirty="0">
                <a:latin typeface="XO Thames" panose="02020603050405020304" pitchFamily="18" charset="-52"/>
              </a:rPr>
              <a:t>- Убирайте мусор после себя.</a:t>
            </a:r>
          </a:p>
          <a:p>
            <a:r>
              <a:rPr lang="ru-RU" dirty="0">
                <a:latin typeface="XO Thames" panose="02020603050405020304" pitchFamily="18" charset="-52"/>
              </a:rPr>
              <a:t>- Избегайте сухой травы и лесных зарослей (риск клещей и змей).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4102D1-9AA2-8387-EF9A-5B2848E6C9B8}"/>
              </a:ext>
            </a:extLst>
          </p:cNvPr>
          <p:cNvSpPr txBox="1"/>
          <p:nvPr/>
        </p:nvSpPr>
        <p:spPr>
          <a:xfrm>
            <a:off x="5093635" y="2204482"/>
            <a:ext cx="3025588" cy="23083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latin typeface="XO Thames" panose="02020603050405020304" pitchFamily="18" charset="-52"/>
              </a:rPr>
              <a:t>Безопасность на воде:</a:t>
            </a:r>
          </a:p>
          <a:p>
            <a:r>
              <a:rPr lang="ru-RU" dirty="0">
                <a:latin typeface="XO Thames" panose="02020603050405020304" pitchFamily="18" charset="-52"/>
              </a:rPr>
              <a:t>- Купайтесь только в разрешенных местах под присмотром взрослых.</a:t>
            </a:r>
          </a:p>
          <a:p>
            <a:r>
              <a:rPr lang="ru-RU" dirty="0">
                <a:latin typeface="XO Thames" panose="02020603050405020304" pitchFamily="18" charset="-52"/>
              </a:rPr>
              <a:t>- Не заплывайте за буйки.</a:t>
            </a:r>
          </a:p>
          <a:p>
            <a:r>
              <a:rPr lang="ru-RU" dirty="0">
                <a:latin typeface="XO Thames" panose="02020603050405020304" pitchFamily="18" charset="-52"/>
              </a:rPr>
              <a:t>- Не ныряйте в незнакомых местах (опасность травм головы!).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E59E78-A3B1-1497-1AF7-18CDD89BC3EB}"/>
              </a:ext>
            </a:extLst>
          </p:cNvPr>
          <p:cNvSpPr txBox="1"/>
          <p:nvPr/>
        </p:nvSpPr>
        <p:spPr>
          <a:xfrm>
            <a:off x="8599394" y="2301715"/>
            <a:ext cx="3025588" cy="14773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latin typeface="XO Thames" panose="02020603050405020304" pitchFamily="18" charset="-52"/>
              </a:rPr>
              <a:t>Опасные игры:</a:t>
            </a:r>
          </a:p>
          <a:p>
            <a:r>
              <a:rPr lang="ru-RU" dirty="0">
                <a:latin typeface="XO Thames" panose="02020603050405020304" pitchFamily="18" charset="-52"/>
              </a:rPr>
              <a:t>Не играйте со спичками, зажигалками или петардами.</a:t>
            </a:r>
          </a:p>
          <a:p>
            <a:r>
              <a:rPr lang="ru-RU" dirty="0">
                <a:latin typeface="XO Thames" panose="02020603050405020304" pitchFamily="18" charset="-52"/>
              </a:rPr>
              <a:t>Избегайте лазания по деревьям и опасных высот.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165D2DC-0966-249E-0F6E-397DE1B5B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2735" y="4607559"/>
            <a:ext cx="3167900" cy="211193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827EB5A-9B51-3A03-2A70-755AC92CEE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3635" y="4607559"/>
            <a:ext cx="3011121" cy="200839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12127C1-FD8C-2885-D472-64EF159832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4901" y="4607559"/>
            <a:ext cx="3119826" cy="2001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0681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9D8A23-E85B-4342-3E80-E9424614B3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39CAD82-4FDE-D91C-D6A8-27D147D7BA26}"/>
              </a:ext>
            </a:extLst>
          </p:cNvPr>
          <p:cNvSpPr txBox="1"/>
          <p:nvPr/>
        </p:nvSpPr>
        <p:spPr>
          <a:xfrm>
            <a:off x="3003175" y="169439"/>
            <a:ext cx="78261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Arial Black" panose="020B0A04020102020204" pitchFamily="34" charset="0"/>
              </a:rPr>
              <a:t>Действия в чрезвычайных ситуациях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3E73B7-3C15-AB08-C494-86DBAF04B3B7}"/>
              </a:ext>
            </a:extLst>
          </p:cNvPr>
          <p:cNvSpPr txBox="1"/>
          <p:nvPr/>
        </p:nvSpPr>
        <p:spPr>
          <a:xfrm>
            <a:off x="1098108" y="1262333"/>
            <a:ext cx="10731689" cy="535531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XO Thames" panose="02020603050405020304" pitchFamily="18" charset="-52"/>
              </a:rPr>
              <a:t>Действия при пожаре в квартире:</a:t>
            </a:r>
          </a:p>
          <a:p>
            <a:endParaRPr lang="ru-RU" dirty="0">
              <a:latin typeface="XO Thames" panose="02020603050405020304" pitchFamily="18" charset="-52"/>
            </a:endParaRPr>
          </a:p>
          <a:p>
            <a:r>
              <a:rPr lang="ru-RU" dirty="0">
                <a:latin typeface="XO Thames" panose="02020603050405020304" pitchFamily="18" charset="-52"/>
              </a:rPr>
              <a:t>Сообщите о пожаре в пожарную охрану по телефонам 01, 101, 112. Необходимо помнить, что правильное и полное сообщение о пожаре позволит пожарной охране предвидеть возможную обстановку и принять необходимые решения, дающие возможность в кратчайший срок сосредоточить у места пожара соответствующие силы и средства по его ликвидации. В дополнение к сведениям об объекте пожара и его адресе необходимо указать место возникновения, внешние признаки пожара, наличие угрозы людям, удобный проезд, а также сообщить свою фамилию.</a:t>
            </a:r>
          </a:p>
          <a:p>
            <a:r>
              <a:rPr lang="ru-RU" dirty="0">
                <a:latin typeface="XO Thames" panose="02020603050405020304" pitchFamily="18" charset="-52"/>
              </a:rPr>
              <a:t>При опасности поражения электротоком отключите электроэнергию.</a:t>
            </a:r>
          </a:p>
          <a:p>
            <a:r>
              <a:rPr lang="ru-RU" dirty="0">
                <a:latin typeface="XO Thames" panose="02020603050405020304" pitchFamily="18" charset="-52"/>
              </a:rPr>
              <a:t>Горючие жидкости тушить водой нельзя (тушите песком, землёй, огнетушителем, если их нет, накройте плотной смоченной в воде тканью).</a:t>
            </a:r>
          </a:p>
          <a:p>
            <a:r>
              <a:rPr lang="ru-RU" dirty="0">
                <a:latin typeface="XO Thames" panose="02020603050405020304" pitchFamily="18" charset="-52"/>
              </a:rPr>
              <a:t>При пожаре ни в коем случае не открывайте форточки и окна.</a:t>
            </a:r>
          </a:p>
          <a:p>
            <a:r>
              <a:rPr lang="ru-RU" dirty="0">
                <a:latin typeface="XO Thames" panose="02020603050405020304" pitchFamily="18" charset="-52"/>
              </a:rPr>
              <a:t>Если вам не удаётся своими силами ликвидировать пожар, выйдите из квартиры, закрыв за собой дверь, и немедленно сообщите о пожаре соседям и жильцам выше-ниже находящихся квартир.</a:t>
            </a:r>
          </a:p>
          <a:p>
            <a:r>
              <a:rPr lang="ru-RU" dirty="0">
                <a:latin typeface="XO Thames" panose="02020603050405020304" pitchFamily="18" charset="-52"/>
              </a:rPr>
              <a:t>Встретьте пожарных и проведите их к месту пожара.</a:t>
            </a:r>
          </a:p>
          <a:p>
            <a:r>
              <a:rPr lang="ru-RU" dirty="0">
                <a:latin typeface="XO Thames" panose="02020603050405020304" pitchFamily="18" charset="-52"/>
              </a:rPr>
              <a:t>При высокой температуре, сильной задымлённости необходимо передвигаться ползком, так как температура у пола значительно ниже и больше кислорода.</a:t>
            </a:r>
          </a:p>
          <a:p>
            <a:r>
              <a:rPr lang="ru-RU" dirty="0">
                <a:latin typeface="XO Thames" panose="02020603050405020304" pitchFamily="18" charset="-52"/>
              </a:rPr>
              <a:t>При невозможности эвакуироваться из квартиры через лестничную площадку, когда пути эвакуация отрезаны, необходимо выйти на балкон, закрыв за собою дверь, и звать на помощь прохожих.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1EEF3D5-721F-2928-4EC3-B32A06532E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3322" y="735686"/>
            <a:ext cx="2276475" cy="105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6888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626E4-2A94-6251-D7C3-6B7E8FF14C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74C39C9-F3D8-D8C5-E12E-79BF598FBEC2}"/>
              </a:ext>
            </a:extLst>
          </p:cNvPr>
          <p:cNvSpPr txBox="1"/>
          <p:nvPr/>
        </p:nvSpPr>
        <p:spPr>
          <a:xfrm>
            <a:off x="1054286" y="640519"/>
            <a:ext cx="10478069" cy="175432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latin typeface="XO Thames" panose="02020603050405020304" pitchFamily="18" charset="-52"/>
              </a:rPr>
              <a:t>Действия при пожаре в здании:</a:t>
            </a:r>
          </a:p>
          <a:p>
            <a:endParaRPr lang="ru-RU" dirty="0">
              <a:latin typeface="XO Thames" panose="02020603050405020304" pitchFamily="18" charset="-52"/>
            </a:endParaRPr>
          </a:p>
          <a:p>
            <a:r>
              <a:rPr lang="ru-RU" dirty="0">
                <a:latin typeface="XO Thames" panose="02020603050405020304" pitchFamily="18" charset="-52"/>
              </a:rPr>
              <a:t>Определите для себя, выходить или не выходить наружу. Убедитесь, что за дверью нет пожара, приложив свою руку к двери или к металлической ручке. Если они горячие, то ни в коем случае не открывайте дверь.</a:t>
            </a:r>
          </a:p>
          <a:p>
            <a:r>
              <a:rPr lang="ru-RU" dirty="0">
                <a:latin typeface="XO Thames" panose="02020603050405020304" pitchFamily="18" charset="-52"/>
              </a:rPr>
              <a:t>Не входите туда, где большая концентрация дыма и видимость менее 10 метров.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A91DAF-9082-DE38-9656-510C21E2F444}"/>
              </a:ext>
            </a:extLst>
          </p:cNvPr>
          <p:cNvSpPr txBox="1"/>
          <p:nvPr/>
        </p:nvSpPr>
        <p:spPr>
          <a:xfrm>
            <a:off x="1242545" y="4390234"/>
            <a:ext cx="10478069" cy="230832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latin typeface="XO Thames" panose="02020603050405020304" pitchFamily="18" charset="-52"/>
              </a:rPr>
              <a:t>Если дым и пламя позволяют выйти из помещения (здания) наружу:</a:t>
            </a:r>
          </a:p>
          <a:p>
            <a:endParaRPr lang="ru-RU" dirty="0">
              <a:latin typeface="XO Thames" panose="02020603050405020304" pitchFamily="18" charset="-52"/>
            </a:endParaRPr>
          </a:p>
          <a:p>
            <a:r>
              <a:rPr lang="ru-RU" dirty="0">
                <a:latin typeface="XO Thames" panose="02020603050405020304" pitchFamily="18" charset="-52"/>
              </a:rPr>
              <a:t>Уходите скорее от огня, используя основные и запасные пути эвакуации.</a:t>
            </a:r>
          </a:p>
          <a:p>
            <a:r>
              <a:rPr lang="ru-RU" dirty="0">
                <a:latin typeface="XO Thames" panose="02020603050405020304" pitchFamily="18" charset="-52"/>
              </a:rPr>
              <a:t>Отключите попутно электроэнергию.</a:t>
            </a:r>
          </a:p>
          <a:p>
            <a:r>
              <a:rPr lang="ru-RU" dirty="0">
                <a:latin typeface="XO Thames" panose="02020603050405020304" pitchFamily="18" charset="-52"/>
              </a:rPr>
              <a:t>Идите к выходу на четвереньках, так как вредные продукты горения скапливаются на уровне нашего роста и выше, закрывая при этом рот и нос подручными средствами защиты.</a:t>
            </a:r>
          </a:p>
          <a:p>
            <a:r>
              <a:rPr lang="ru-RU" dirty="0">
                <a:latin typeface="XO Thames" panose="02020603050405020304" pitchFamily="18" charset="-52"/>
              </a:rPr>
              <a:t>По пути за собой плотно закрывайте дверь.</a:t>
            </a:r>
          </a:p>
          <a:p>
            <a:r>
              <a:rPr lang="ru-RU" dirty="0">
                <a:latin typeface="XO Thames" panose="02020603050405020304" pitchFamily="18" charset="-52"/>
              </a:rPr>
              <a:t>Покинув опасное помещение, не вздумайте возвращаться назад, сообщите о себе должностным лицам.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DA5B006-D641-4A01-CD4F-E3425320F8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5656" y="2467330"/>
            <a:ext cx="2642628" cy="1850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5219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BE5D64-9238-A3E5-F87D-AFC68565BC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818264A-F08E-A3A0-0942-503B984646F6}"/>
              </a:ext>
            </a:extLst>
          </p:cNvPr>
          <p:cNvSpPr txBox="1"/>
          <p:nvPr/>
        </p:nvSpPr>
        <p:spPr>
          <a:xfrm>
            <a:off x="1201004" y="419122"/>
            <a:ext cx="10413242" cy="397031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latin typeface="XO Thames" panose="02020603050405020304" pitchFamily="18" charset="-52"/>
              </a:rPr>
              <a:t>Если дым и пламя в соседних помещениях не позволяет выйти наружу:</a:t>
            </a:r>
          </a:p>
          <a:p>
            <a:endParaRPr lang="ru-RU" dirty="0">
              <a:latin typeface="XO Thames" panose="02020603050405020304" pitchFamily="18" charset="-52"/>
            </a:endParaRPr>
          </a:p>
          <a:p>
            <a:r>
              <a:rPr lang="ru-RU" dirty="0">
                <a:latin typeface="XO Thames" panose="02020603050405020304" pitchFamily="18" charset="-52"/>
              </a:rPr>
              <a:t>Не поддавайтесь панике.</a:t>
            </a:r>
          </a:p>
          <a:p>
            <a:r>
              <a:rPr lang="ru-RU" dirty="0">
                <a:latin typeface="XO Thames" panose="02020603050405020304" pitchFamily="18" charset="-52"/>
              </a:rPr>
              <a:t>Накройтесь полностью мокрым покрывалом (тканью).</a:t>
            </a:r>
          </a:p>
          <a:p>
            <a:r>
              <a:rPr lang="ru-RU" dirty="0">
                <a:latin typeface="XO Thames" panose="02020603050405020304" pitchFamily="18" charset="-52"/>
              </a:rPr>
              <a:t>Проверьте существует ли возможность выйти на крышу или спуститься по пожарной лестнице.</a:t>
            </a:r>
          </a:p>
          <a:p>
            <a:r>
              <a:rPr lang="ru-RU" dirty="0">
                <a:latin typeface="XO Thames" panose="02020603050405020304" pitchFamily="18" charset="-52"/>
              </a:rPr>
              <a:t>Если возможности эвакуироваться нет, то для защиты от тепла и дыма необходимо надёжно загерметизировать своё помещение:</a:t>
            </a:r>
          </a:p>
          <a:p>
            <a:r>
              <a:rPr lang="ru-RU" dirty="0">
                <a:latin typeface="XO Thames" panose="02020603050405020304" pitchFamily="18" charset="-52"/>
              </a:rPr>
              <a:t>- плотно закройте входную дверь, заткните щели двери изнутри помещения, используя при этом любую ткань;</a:t>
            </a:r>
          </a:p>
          <a:p>
            <a:r>
              <a:rPr lang="ru-RU" dirty="0">
                <a:latin typeface="XO Thames" panose="02020603050405020304" pitchFamily="18" charset="-52"/>
              </a:rPr>
              <a:t>- закройте окна, форточки, заткните вентиляционные отверстия;</a:t>
            </a:r>
          </a:p>
          <a:p>
            <a:r>
              <a:rPr lang="ru-RU" dirty="0">
                <a:latin typeface="XO Thames" panose="02020603050405020304" pitchFamily="18" charset="-52"/>
              </a:rPr>
              <a:t>- если есть вода, постоянно смачивайте дверь, пол.</a:t>
            </a:r>
          </a:p>
          <a:p>
            <a:r>
              <a:rPr lang="ru-RU" dirty="0">
                <a:latin typeface="XO Thames" panose="02020603050405020304" pitchFamily="18" charset="-52"/>
              </a:rPr>
              <a:t>Если помещение наполнилось дымом, передвигайтесь на четвереньках, прикрыв рот и нос влажной тряпкой (носовым платком, рукавом от рубашки), в сторону окна и находитесь возле окна и привлекайте к себе внимание людей на улице.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2F13B73-9263-13F7-CCEC-6E1734DCEB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7257" y="4494037"/>
            <a:ext cx="3262343" cy="216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7822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0A3D60-1D35-C632-6B6C-9F3572FAD1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1DD2CAD-99CB-23A1-81C3-7416742BBC4E}"/>
              </a:ext>
            </a:extLst>
          </p:cNvPr>
          <p:cNvSpPr txBox="1"/>
          <p:nvPr/>
        </p:nvSpPr>
        <p:spPr>
          <a:xfrm>
            <a:off x="906774" y="320080"/>
            <a:ext cx="10140287" cy="507831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latin typeface="XO Thames" panose="02020603050405020304" pitchFamily="18" charset="-52"/>
              </a:rPr>
              <a:t>Чего нельзя делать</a:t>
            </a:r>
          </a:p>
          <a:p>
            <a:endParaRPr lang="ru-RU" dirty="0">
              <a:latin typeface="XO Thames" panose="02020603050405020304" pitchFamily="18" charset="-52"/>
            </a:endParaRPr>
          </a:p>
          <a:p>
            <a:r>
              <a:rPr lang="ru-RU" dirty="0">
                <a:latin typeface="XO Thames" panose="02020603050405020304" pitchFamily="18" charset="-52"/>
              </a:rPr>
              <a:t>Некоторые действия при пожаре строго запрещены. Среди них:</a:t>
            </a:r>
          </a:p>
          <a:p>
            <a:endParaRPr lang="ru-RU" dirty="0">
              <a:latin typeface="XO Thames" panose="02020603050405020304" pitchFamily="18" charset="-52"/>
            </a:endParaRPr>
          </a:p>
          <a:p>
            <a:r>
              <a:rPr lang="ru-RU" dirty="0">
                <a:latin typeface="XO Thames" panose="02020603050405020304" pitchFamily="18" charset="-52"/>
              </a:rPr>
              <a:t>пытаться выйти через задымленный коридор или лестницу (дым очень токсичен, горячий воздух может также обжечь легкие);</a:t>
            </a:r>
          </a:p>
          <a:p>
            <a:r>
              <a:rPr lang="ru-RU" dirty="0">
                <a:latin typeface="XO Thames" panose="02020603050405020304" pitchFamily="18" charset="-52"/>
              </a:rPr>
              <a:t>спускаться по водосточным трубам и стоякам, с помощью простыней и веревок (если в этом нет самой острой необходимости, падение почти всегда неизбежно);</a:t>
            </a:r>
          </a:p>
          <a:p>
            <a:r>
              <a:rPr lang="ru-RU" dirty="0">
                <a:latin typeface="XO Thames" panose="02020603050405020304" pitchFamily="18" charset="-52"/>
              </a:rPr>
              <a:t>прыгать из окна (начиная с четвёртого этажа, каждый второй прыжок смертелен);</a:t>
            </a:r>
          </a:p>
          <a:p>
            <a:r>
              <a:rPr lang="ru-RU" dirty="0">
                <a:latin typeface="XO Thames" panose="02020603050405020304" pitchFamily="18" charset="-52"/>
              </a:rPr>
              <a:t>открывать окна и двери: приток свежего воздуха поддерживает горение.</a:t>
            </a:r>
          </a:p>
          <a:p>
            <a:r>
              <a:rPr lang="ru-RU" dirty="0">
                <a:latin typeface="XO Thames" panose="02020603050405020304" pitchFamily="18" charset="-52"/>
              </a:rPr>
              <a:t>Разбивать окно нужно только в том случае, если человек собирается из него </a:t>
            </a:r>
          </a:p>
          <a:p>
            <a:r>
              <a:rPr lang="ru-RU" dirty="0">
                <a:latin typeface="XO Thames" panose="02020603050405020304" pitchFamily="18" charset="-52"/>
              </a:rPr>
              <a:t>выскочить (если этаж невысокий);</a:t>
            </a:r>
          </a:p>
          <a:p>
            <a:r>
              <a:rPr lang="ru-RU" dirty="0">
                <a:latin typeface="XO Thames" panose="02020603050405020304" pitchFamily="18" charset="-52"/>
              </a:rPr>
              <a:t>тушить водой электроприборы, включенные в сеть;</a:t>
            </a:r>
          </a:p>
          <a:p>
            <a:r>
              <a:rPr lang="ru-RU" dirty="0">
                <a:latin typeface="XO Thames" panose="02020603050405020304" pitchFamily="18" charset="-52"/>
              </a:rPr>
              <a:t>ходить в задымленном помещении в полный рост: дым всегда скапливается </a:t>
            </a:r>
          </a:p>
          <a:p>
            <a:r>
              <a:rPr lang="ru-RU" dirty="0">
                <a:latin typeface="XO Thames" panose="02020603050405020304" pitchFamily="18" charset="-52"/>
              </a:rPr>
              <a:t>в верхней части комнаты или здания, поэтому лучше пригнуться или лечь на</a:t>
            </a:r>
          </a:p>
          <a:p>
            <a:r>
              <a:rPr lang="ru-RU" dirty="0">
                <a:latin typeface="XO Thames" panose="02020603050405020304" pitchFamily="18" charset="-52"/>
              </a:rPr>
              <a:t> пол, закрыв нос и рот платком;</a:t>
            </a:r>
          </a:p>
          <a:p>
            <a:r>
              <a:rPr lang="ru-RU" dirty="0">
                <a:latin typeface="XO Thames" panose="02020603050405020304" pitchFamily="18" charset="-52"/>
              </a:rPr>
              <a:t>прятаться во время пожара (под диван, в шкаф): от огня и дыма спрятаться </a:t>
            </a:r>
          </a:p>
          <a:p>
            <a:r>
              <a:rPr lang="ru-RU" dirty="0">
                <a:latin typeface="XO Thames" panose="02020603050405020304" pitchFamily="18" charset="-52"/>
              </a:rPr>
              <a:t>невозможно.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B9DADF7-1646-E341-4AA2-E4A7CAD2D8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0929" y="2997736"/>
            <a:ext cx="3247331" cy="371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0054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3FD586-3993-8B81-9286-611DF892E8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F424482-D7B3-DC1A-23C7-09600602205D}"/>
              </a:ext>
            </a:extLst>
          </p:cNvPr>
          <p:cNvSpPr txBox="1"/>
          <p:nvPr/>
        </p:nvSpPr>
        <p:spPr>
          <a:xfrm>
            <a:off x="966985" y="940097"/>
            <a:ext cx="7453684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Чрезвычайные ситуации природного характера</a:t>
            </a:r>
            <a:endParaRPr lang="ru-RU" dirty="0"/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Ураганы: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Ищите укрытие в здании, подальше от окон.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Грозы: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прячьтесь под деревьями, избегайте металлических предметов.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Наводнения: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Поднимайтесь на возвышенность.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8728EC-05F5-FFA5-78E0-BAD258EE02C7}"/>
              </a:ext>
            </a:extLst>
          </p:cNvPr>
          <p:cNvSpPr txBox="1"/>
          <p:nvPr/>
        </p:nvSpPr>
        <p:spPr>
          <a:xfrm>
            <a:off x="3456294" y="2629304"/>
            <a:ext cx="8635621" cy="9233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Техногенные чрезвычайные ситуации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Утечка газа: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Проветрите помещение, не включайте свет, вызовите 104.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Авария на дороге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Не покидайте машину без необходимости, включите аварийку.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AD398F-7034-3ADF-67C2-EC2450E4F43B}"/>
              </a:ext>
            </a:extLst>
          </p:cNvPr>
          <p:cNvSpPr txBox="1"/>
          <p:nvPr/>
        </p:nvSpPr>
        <p:spPr>
          <a:xfrm>
            <a:off x="966985" y="3734941"/>
            <a:ext cx="7270844" cy="120032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Действия в местах массового скопления людей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Держитесь рядом с родителями.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Запомните ориентиры (например, вход/выход).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Следуйте указаниям сотрудников при эвакуации.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8E01E1-D663-5198-4058-A499F5D8ADCF}"/>
              </a:ext>
            </a:extLst>
          </p:cNvPr>
          <p:cNvSpPr txBox="1"/>
          <p:nvPr/>
        </p:nvSpPr>
        <p:spPr>
          <a:xfrm>
            <a:off x="3285697" y="249958"/>
            <a:ext cx="78576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Действия в чрезвычайных ситуациях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287E548-697F-A822-257D-31AA1FCBD4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880" t="6714" r="2686" b="8907"/>
          <a:stretch/>
        </p:blipFill>
        <p:spPr>
          <a:xfrm>
            <a:off x="7656393" y="4359790"/>
            <a:ext cx="4271750" cy="2169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617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A2EC22-D1ED-D922-F66B-5A1D43957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5068220-92FA-2827-2C9C-A0F55977FAFD}"/>
              </a:ext>
            </a:extLst>
          </p:cNvPr>
          <p:cNvSpPr txBox="1"/>
          <p:nvPr/>
        </p:nvSpPr>
        <p:spPr>
          <a:xfrm>
            <a:off x="1108881" y="1443841"/>
            <a:ext cx="4987119" cy="39703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 на воде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Где можно купаться детям?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В любом водоеме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Только в специально оборудованных местах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В глубоких реках с течением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 В незнакомых озерах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Что делать, если вы попали в сильное течение?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Плыть против течения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Плыть по течению, постепенно смещаясь к берегу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Кричать и звать на помощь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 Перевернуться на спину и отдыхать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BEBD2C-A6F6-F0DB-489E-A485BB28EB6C}"/>
              </a:ext>
            </a:extLst>
          </p:cNvPr>
          <p:cNvSpPr txBox="1"/>
          <p:nvPr/>
        </p:nvSpPr>
        <p:spPr>
          <a:xfrm>
            <a:off x="6359858" y="1443841"/>
            <a:ext cx="4844954" cy="39703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 на природе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Что запрещено делать в лесу без взрослых?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Собирать грибы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Разводить костры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Фотографировать растения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 Играть в мяч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Как защититься от клещей?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Надеть светлую одежду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Использовать репелленты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И то, и другое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 Ничего из перечисленного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6BD3CC-7F4C-A6F0-7782-8CE91FC37A32}"/>
              </a:ext>
            </a:extLst>
          </p:cNvPr>
          <p:cNvSpPr txBox="1"/>
          <p:nvPr/>
        </p:nvSpPr>
        <p:spPr>
          <a:xfrm>
            <a:off x="1323834" y="268154"/>
            <a:ext cx="100720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Тест на знание правил безопасности в летний период</a:t>
            </a:r>
          </a:p>
        </p:txBody>
      </p:sp>
    </p:spTree>
    <p:extLst>
      <p:ext uri="{BB962C8B-B14F-4D97-AF65-F5344CB8AC3E}">
        <p14:creationId xmlns:p14="http://schemas.microsoft.com/office/powerpoint/2010/main" val="3636802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B48447-DD0F-1ABB-98AA-72AC533E52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AD6D46B-1712-1881-F45B-D07046F0CB2D}"/>
              </a:ext>
            </a:extLst>
          </p:cNvPr>
          <p:cNvSpPr txBox="1"/>
          <p:nvPr/>
        </p:nvSpPr>
        <p:spPr>
          <a:xfrm>
            <a:off x="1108881" y="1443841"/>
            <a:ext cx="4987119" cy="369331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Солнце и жара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Как избежать солнечного удара?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Пить сладкую газировку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Надеть темную одежду и не пользоваться кремом от загара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Носить головной убор и пить воду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 Загорать с 12:00 до 15:00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Признак теплового истощения: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Учащенное сердцебиение и тошнота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Повышенный аппетит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Озноб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 Сухая кожа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5785CC-71BC-C801-64A6-552F47F1CEF1}"/>
              </a:ext>
            </a:extLst>
          </p:cNvPr>
          <p:cNvSpPr txBox="1"/>
          <p:nvPr/>
        </p:nvSpPr>
        <p:spPr>
          <a:xfrm>
            <a:off x="6359858" y="1443841"/>
            <a:ext cx="4844954" cy="369331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Чрезвычайные ситуации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Во время грозы нельзя: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Прятаться в автомобиле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Стоять под высоким деревом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Находиться в доме с закрытыми окнами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 Использовать телефон на улице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При лесном пожаре нужно: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Бежать против ветра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Дышать через мокрую ткань и двигаться к водоему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Прятаться в яме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 Заливать огонь водой из бутылки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58E712-475A-B02B-0864-D2C02C2A5249}"/>
              </a:ext>
            </a:extLst>
          </p:cNvPr>
          <p:cNvSpPr txBox="1"/>
          <p:nvPr/>
        </p:nvSpPr>
        <p:spPr>
          <a:xfrm>
            <a:off x="1323834" y="268154"/>
            <a:ext cx="100720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Тест на знание правил безопасности в летний период</a:t>
            </a:r>
          </a:p>
        </p:txBody>
      </p:sp>
    </p:spTree>
    <p:extLst>
      <p:ext uri="{BB962C8B-B14F-4D97-AF65-F5344CB8AC3E}">
        <p14:creationId xmlns:p14="http://schemas.microsoft.com/office/powerpoint/2010/main" val="868067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C6D5-1998-4FA9-A3B4-9983592487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6BBF9AF-472B-93EF-F1E8-DB9D3D4DB39E}"/>
              </a:ext>
            </a:extLst>
          </p:cNvPr>
          <p:cNvSpPr txBox="1"/>
          <p:nvPr/>
        </p:nvSpPr>
        <p:spPr>
          <a:xfrm>
            <a:off x="2920620" y="464024"/>
            <a:ext cx="75949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Arial Black" panose="020B0A04020102020204" pitchFamily="34" charset="0"/>
              </a:rPr>
              <a:t>Что такое День пожарной охраны?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ADD42C-4DA3-8094-C104-59588AB52E03}"/>
              </a:ext>
            </a:extLst>
          </p:cNvPr>
          <p:cNvSpPr txBox="1"/>
          <p:nvPr/>
        </p:nvSpPr>
        <p:spPr>
          <a:xfrm>
            <a:off x="1569492" y="1173931"/>
            <a:ext cx="9457899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>
                <a:latin typeface="XO Thames" panose="02020603050405020304" pitchFamily="18" charset="-52"/>
              </a:rPr>
              <a:t>День пожарной охраны </a:t>
            </a:r>
            <a:r>
              <a:rPr lang="ru-RU" dirty="0">
                <a:latin typeface="XO Thames" panose="02020603050405020304" pitchFamily="18" charset="-52"/>
              </a:rPr>
              <a:t>— профессиональный праздник работников пожарной охраны. </a:t>
            </a:r>
          </a:p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10C830-2669-DA49-9F63-E93D5084DB65}"/>
              </a:ext>
            </a:extLst>
          </p:cNvPr>
          <p:cNvSpPr txBox="1"/>
          <p:nvPr/>
        </p:nvSpPr>
        <p:spPr>
          <a:xfrm>
            <a:off x="1521724" y="2632163"/>
            <a:ext cx="9553433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latin typeface="XO Thames" panose="02020603050405020304" pitchFamily="18" charset="-52"/>
              </a:rPr>
              <a:t>Главная цель Дня пожарной охраны </a:t>
            </a:r>
            <a:r>
              <a:rPr lang="ru-RU" dirty="0">
                <a:latin typeface="XO Thames" panose="02020603050405020304" pitchFamily="18" charset="-52"/>
              </a:rPr>
              <a:t>— почтить труд, мужество и самоотверженность людей, чья работа напрямую связана с риском для жизни и спасением других.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A5E2900-D606-EB70-BBB8-6A7EFBB8C4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5135" y="3684335"/>
            <a:ext cx="2545976" cy="254597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DB886AA-0F99-D192-A7F6-AD2824ACB3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5533" y="3684335"/>
            <a:ext cx="3446776" cy="2627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7763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9DF263-87FA-91FA-BE38-C7DB863A5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2FF7341-959B-1614-CE02-313966BF9AB8}"/>
              </a:ext>
            </a:extLst>
          </p:cNvPr>
          <p:cNvSpPr/>
          <p:nvPr/>
        </p:nvSpPr>
        <p:spPr>
          <a:xfrm>
            <a:off x="2233993" y="1725389"/>
            <a:ext cx="843372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Ваша безопасность- </a:t>
            </a:r>
          </a:p>
          <a:p>
            <a:pPr algn="ctr"/>
            <a:r>
              <a:rPr lang="ru-RU" sz="5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в Ваших руках</a:t>
            </a:r>
          </a:p>
        </p:txBody>
      </p:sp>
    </p:spTree>
    <p:extLst>
      <p:ext uri="{BB962C8B-B14F-4D97-AF65-F5344CB8AC3E}">
        <p14:creationId xmlns:p14="http://schemas.microsoft.com/office/powerpoint/2010/main" val="23210042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2AD88E-C04F-4994-9263-3812AB291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BB36697-0710-DAB0-B593-4E31F0F957E9}"/>
              </a:ext>
            </a:extLst>
          </p:cNvPr>
          <p:cNvSpPr/>
          <p:nvPr/>
        </p:nvSpPr>
        <p:spPr>
          <a:xfrm>
            <a:off x="1753470" y="1725389"/>
            <a:ext cx="93947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036222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945910-77DF-1D27-D231-75EFB10D67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15B35814-B41A-DF71-8D7F-A6E248694867}"/>
              </a:ext>
            </a:extLst>
          </p:cNvPr>
          <p:cNvSpPr txBox="1"/>
          <p:nvPr/>
        </p:nvSpPr>
        <p:spPr>
          <a:xfrm>
            <a:off x="3402103" y="327290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Arial Black" panose="020B0A04020102020204" pitchFamily="34" charset="0"/>
              </a:rPr>
              <a:t>История пожарной охраны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BE55C86-4D0F-D01B-794A-BB0D103CF97A}"/>
              </a:ext>
            </a:extLst>
          </p:cNvPr>
          <p:cNvSpPr txBox="1"/>
          <p:nvPr/>
        </p:nvSpPr>
        <p:spPr>
          <a:xfrm>
            <a:off x="1519515" y="1065579"/>
            <a:ext cx="9861175" cy="557075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latin typeface="XO Thames" panose="02020603050405020304" pitchFamily="18" charset="-52"/>
              </a:rPr>
              <a:t>Первая удачная попытка взять дело противопожарной борьбы под свой контроль была предпринята царем Алексеем Михайловичем в 1649 году. Под его руководствам был создан документ, описывающий основные положения, присущие современным пожарным подразделениям: штатный состав, снаряжение, источники финансирования.</a:t>
            </a:r>
          </a:p>
          <a:p>
            <a:endParaRPr lang="ru-RU" dirty="0">
              <a:latin typeface="XO Thames" panose="02020603050405020304" pitchFamily="18" charset="-52"/>
            </a:endParaRPr>
          </a:p>
          <a:p>
            <a:r>
              <a:rPr lang="ru-RU" dirty="0">
                <a:latin typeface="XO Thames" panose="02020603050405020304" pitchFamily="18" charset="-52"/>
              </a:rPr>
              <a:t>Но почти за 150 лет до этого при Иване Калите была создана первая пожарно-сторожевая охрана в ведение которой входило наблюдение за пожарной обстановкой на улицах города и за порядком в целом. В обязанность также вменялось поднимать горожан на борьбу с огнем.</a:t>
            </a:r>
          </a:p>
          <a:p>
            <a:endParaRPr lang="ru-RU" dirty="0">
              <a:latin typeface="XO Thames" panose="02020603050405020304" pitchFamily="18" charset="-52"/>
            </a:endParaRPr>
          </a:p>
          <a:p>
            <a:r>
              <a:rPr lang="ru-RU" dirty="0">
                <a:latin typeface="XO Thames" panose="02020603050405020304" pitchFamily="18" charset="-52"/>
              </a:rPr>
              <a:t>Претерпев значительные структурные изменения, пожарно-сторожевая охрана сохранилась и до наших дней. В обязанности пожарных сторожей входит охрана имущества предприятий, контроль выполнения Правил пожарной безопасности, контроль состояния противопожарной системы, сигнализации, пожарной техники. В случае возгорания пожарные сторожа должны вызвать пожарную службу и принять участие в ликвидации возгорания в меру своих служебных обязанностей. Начальник пожарно-сторожевой службы возглавляет добровольную пожарную дружину, если таковая сформирована.</a:t>
            </a:r>
          </a:p>
          <a:p>
            <a:endParaRPr lang="ru-RU" dirty="0">
              <a:latin typeface="XO Thames" panose="02020603050405020304" pitchFamily="18" charset="-52"/>
            </a:endParaRPr>
          </a:p>
          <a:p>
            <a:r>
              <a:rPr lang="ru-RU" dirty="0">
                <a:latin typeface="XO Thames" panose="02020603050405020304" pitchFamily="18" charset="-52"/>
              </a:rPr>
              <a:t>При Петре I пожарная служба стала профессиональной, для нее построили пожарное депо и закупили оборудование.</a:t>
            </a:r>
          </a:p>
          <a:p>
            <a:endParaRPr lang="ru-RU" sz="1400" dirty="0">
              <a:latin typeface="XO Thames" panose="020206030504050203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001037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E9CA83-CAA7-FC8D-33FD-4B5067162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F4DEC65-D1BD-0758-2BDB-4EEE4C7526C2}"/>
              </a:ext>
            </a:extLst>
          </p:cNvPr>
          <p:cNvSpPr txBox="1"/>
          <p:nvPr/>
        </p:nvSpPr>
        <p:spPr>
          <a:xfrm>
            <a:off x="3402103" y="327290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Arial Black" panose="020B0A04020102020204" pitchFamily="34" charset="0"/>
              </a:rPr>
              <a:t>История пожарной охраны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AA6FD2-45A3-E7CC-623C-4045106DB781}"/>
              </a:ext>
            </a:extLst>
          </p:cNvPr>
          <p:cNvSpPr txBox="1"/>
          <p:nvPr/>
        </p:nvSpPr>
        <p:spPr>
          <a:xfrm>
            <a:off x="1519515" y="1065579"/>
            <a:ext cx="9861175" cy="53553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latin typeface="XO Thames" panose="02020603050405020304" pitchFamily="18" charset="-52"/>
              </a:rPr>
              <a:t>В начале XIX века русские города украсили пожарные каланчи, но скоро появились другие способы информирования о пожаре и каланчи остались лишь памятниками архитектуры. Пожарные команды появились не только в столицах, но и в других городах страны.</a:t>
            </a:r>
          </a:p>
          <a:p>
            <a:endParaRPr lang="ru-RU" dirty="0">
              <a:latin typeface="XO Thames" panose="02020603050405020304" pitchFamily="18" charset="-52"/>
            </a:endParaRPr>
          </a:p>
          <a:p>
            <a:r>
              <a:rPr lang="ru-RU" dirty="0">
                <a:latin typeface="XO Thames" panose="02020603050405020304" pitchFamily="18" charset="-52"/>
              </a:rPr>
              <a:t>В начале XX века пожарная служба обзавелась собственным специализированным автотранспортом. С тех пор техническое оснащение пожарной охраны все более совершенствуется.</a:t>
            </a:r>
          </a:p>
          <a:p>
            <a:endParaRPr lang="ru-RU" dirty="0">
              <a:latin typeface="XO Thames" panose="02020603050405020304" pitchFamily="18" charset="-52"/>
            </a:endParaRPr>
          </a:p>
          <a:p>
            <a:r>
              <a:rPr lang="ru-RU" dirty="0">
                <a:latin typeface="XO Thames" panose="02020603050405020304" pitchFamily="18" charset="-52"/>
              </a:rPr>
              <a:t>После революции дело пожарной охраны продолжало успешно развиваться. Руководство службой передавалось от одного департамента к другому, пока в 1934 году не было организовано главное управление пожарной охраны при НКВД.</a:t>
            </a:r>
          </a:p>
          <a:p>
            <a:endParaRPr lang="ru-RU" dirty="0">
              <a:latin typeface="XO Thames" panose="02020603050405020304" pitchFamily="18" charset="-52"/>
            </a:endParaRPr>
          </a:p>
          <a:p>
            <a:r>
              <a:rPr lang="ru-RU" dirty="0">
                <a:latin typeface="XO Thames" panose="02020603050405020304" pitchFamily="18" charset="-52"/>
              </a:rPr>
              <a:t>Кадры для пожарной охраны подготавливали пожарные техникумы и факультет инженеров противопожарной службы. Поиском современных способов борьбы огнем занимались специальные научные лаборатории.</a:t>
            </a:r>
          </a:p>
          <a:p>
            <a:endParaRPr lang="ru-RU" dirty="0">
              <a:latin typeface="XO Thames" panose="02020603050405020304" pitchFamily="18" charset="-52"/>
            </a:endParaRPr>
          </a:p>
          <a:p>
            <a:r>
              <a:rPr lang="ru-RU" dirty="0">
                <a:latin typeface="XO Thames" panose="02020603050405020304" pitchFamily="18" charset="-52"/>
              </a:rPr>
              <a:t>В 1936 году был сформирован Госпожнадзор, определены его функции и права.</a:t>
            </a:r>
          </a:p>
          <a:p>
            <a:endParaRPr lang="ru-RU" dirty="0">
              <a:latin typeface="XO Thames" panose="02020603050405020304" pitchFamily="18" charset="-52"/>
            </a:endParaRPr>
          </a:p>
          <a:p>
            <a:r>
              <a:rPr lang="ru-RU" dirty="0">
                <a:latin typeface="XO Thames" panose="02020603050405020304" pitchFamily="18" charset="-52"/>
              </a:rPr>
              <a:t>С 2002 года пожарная охрана входит в состав МЧС РФ.</a:t>
            </a:r>
          </a:p>
        </p:txBody>
      </p:sp>
    </p:spTree>
    <p:extLst>
      <p:ext uri="{BB962C8B-B14F-4D97-AF65-F5344CB8AC3E}">
        <p14:creationId xmlns:p14="http://schemas.microsoft.com/office/powerpoint/2010/main" val="2974555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DA0703-9F1A-C7CA-3C98-10DC674A68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916BF5-4C35-3699-EA91-1BAD7C137A35}"/>
              </a:ext>
            </a:extLst>
          </p:cNvPr>
          <p:cNvSpPr txBox="1"/>
          <p:nvPr/>
        </p:nvSpPr>
        <p:spPr>
          <a:xfrm>
            <a:off x="2277032" y="1099866"/>
            <a:ext cx="8346141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latin typeface="XO Thames" panose="02020603050405020304" pitchFamily="18" charset="-52"/>
              </a:rPr>
              <a:t>1649 г.: Указ царя Алексея Михайловича о создании первой пожарной службы.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C0EB82-F6FC-89D9-2C04-638D3C236FDD}"/>
              </a:ext>
            </a:extLst>
          </p:cNvPr>
          <p:cNvSpPr txBox="1"/>
          <p:nvPr/>
        </p:nvSpPr>
        <p:spPr>
          <a:xfrm>
            <a:off x="2252377" y="2507746"/>
            <a:ext cx="8346140" cy="147732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latin typeface="XO Thames" panose="02020603050405020304" pitchFamily="18" charset="-52"/>
              </a:rPr>
              <a:t>30 апреля 1999 года президент РФ Борис Николаевич Ельцин подписал Указ № 539 «Об установлении Дня пожарной охраны». В Указе сказано, что день подписания царем «Наказа о Градском благочинии» теперь становится профессиональным праздником именуемым «Днем пожарной охраны» и получает официальный статус.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CF65C9-3064-EE40-7FEF-AF469E3B1AB6}"/>
              </a:ext>
            </a:extLst>
          </p:cNvPr>
          <p:cNvSpPr txBox="1"/>
          <p:nvPr/>
        </p:nvSpPr>
        <p:spPr>
          <a:xfrm>
            <a:off x="3402103" y="327290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 Black" panose="020B0A04020102020204" pitchFamily="34" charset="0"/>
              </a:rPr>
              <a:t>Даты в календаре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7F7F88-0EE0-4683-1B67-BB5D60544583}"/>
              </a:ext>
            </a:extLst>
          </p:cNvPr>
          <p:cNvSpPr txBox="1"/>
          <p:nvPr/>
        </p:nvSpPr>
        <p:spPr>
          <a:xfrm>
            <a:off x="2252377" y="1803806"/>
            <a:ext cx="834614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latin typeface="XO Thames" panose="02020603050405020304" pitchFamily="18" charset="-52"/>
              </a:rPr>
              <a:t>1857 г. Появление профессиональных пожарных команд.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0430C39-5412-8886-6D7F-9C89DD80FB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4658" y="4319682"/>
            <a:ext cx="4231342" cy="226932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CF2BDE9-8C4E-DEFA-779F-C799087B8A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5321" y="4319682"/>
            <a:ext cx="3052482" cy="2173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323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0155A-AB89-C92F-A30C-4B6447B0E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8FC465B-BE69-80F0-6124-04A80BFE9012}"/>
              </a:ext>
            </a:extLst>
          </p:cNvPr>
          <p:cNvSpPr txBox="1"/>
          <p:nvPr/>
        </p:nvSpPr>
        <p:spPr>
          <a:xfrm>
            <a:off x="1541929" y="1236345"/>
            <a:ext cx="9726705" cy="507831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/>
            <a:r>
              <a:rPr lang="ru-RU" dirty="0">
                <a:latin typeface="XO Thames" panose="02020603050405020304" pitchFamily="18" charset="-52"/>
              </a:rPr>
              <a:t>Прямого запрета быть пожарными для женщин нет, по действующему законодательству Российской Федерации, женщина не имеет права тушить пожар, только выезжать по вызову и оказывать содействие при ликвидации возгорания. Тем не менее, в настоящее время пожары стали настолько опасны, а нагрузки при их ликвидации, так запредельно высоки, что о прямом участии женщин в боевой работе речь не идет. Девушек и женщин можно увидеть в форме МЧС России, но место их работы, бухгалтерия, отдел кадров или за пультом диспетчера пожарной охраны.</a:t>
            </a:r>
          </a:p>
          <a:p>
            <a:pPr indent="457200"/>
            <a:endParaRPr lang="ru-RU" dirty="0">
              <a:latin typeface="XO Thames" panose="02020603050405020304" pitchFamily="18" charset="-52"/>
            </a:endParaRPr>
          </a:p>
          <a:p>
            <a:pPr indent="457200"/>
            <a:r>
              <a:rPr lang="ru-RU" dirty="0">
                <a:latin typeface="XO Thames" panose="02020603050405020304" pitchFamily="18" charset="-52"/>
              </a:rPr>
              <a:t>Но так было не всегда. Во время Великой отечественной войны 1941-1945 годов женские пожарные команды несли нелегкую «огненную вахту» наравне с мужчинами. «Все для фронта, все для победы», этот призыв поставил в строй большую часть мужского населения страны, в том числе и пожарных. В первые же дни войны правительство страны призвало женщин заменить на предприятиях мужей и сыновей, ушедших на фронт.</a:t>
            </a:r>
          </a:p>
          <a:p>
            <a:pPr indent="457200"/>
            <a:r>
              <a:rPr lang="ru-RU" dirty="0">
                <a:latin typeface="XO Thames" panose="02020603050405020304" pitchFamily="18" charset="-52"/>
              </a:rPr>
              <a:t>На службу в пожарную охрану по решению ЦК ВЛКСМ от 11 марта 1942 года было направлено более шести тысяч комсомолок. В эти тяжелые дни девушки-комсомолки выполняли обязанности не только инспекторов профилактики, дозорных, связистов и телефонистов, но и бойцов пожарной охраны. Некоторые пожарные части целиком состояли из женщин, многие из которых продолжили службу и в послевоенное время.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F7084F-D119-87DE-27D7-4ABD48A41970}"/>
              </a:ext>
            </a:extLst>
          </p:cNvPr>
          <p:cNvSpPr txBox="1"/>
          <p:nvPr/>
        </p:nvSpPr>
        <p:spPr>
          <a:xfrm>
            <a:off x="1541928" y="179451"/>
            <a:ext cx="9726705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i="1" dirty="0">
                <a:latin typeface="XO Thames" panose="02020603050405020304" pitchFamily="18" charset="-52"/>
              </a:rPr>
              <a:t>В боевых расчетах пожарной охраны, выезжающих для тушения пожаров несут службу исключительно мужчины, а может ли женщина быть огнеборцем и наравне с мужчинами тушить пожары?</a:t>
            </a:r>
          </a:p>
        </p:txBody>
      </p:sp>
    </p:spTree>
    <p:extLst>
      <p:ext uri="{BB962C8B-B14F-4D97-AF65-F5344CB8AC3E}">
        <p14:creationId xmlns:p14="http://schemas.microsoft.com/office/powerpoint/2010/main" val="3367064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BF547E-4BCF-9DA2-1202-91656138C5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597EAB1-9967-0857-1A0C-D56135C70DE5}"/>
              </a:ext>
            </a:extLst>
          </p:cNvPr>
          <p:cNvSpPr txBox="1"/>
          <p:nvPr/>
        </p:nvSpPr>
        <p:spPr>
          <a:xfrm>
            <a:off x="2286000" y="1621322"/>
            <a:ext cx="7718612" cy="230832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latin typeface="XO Thames" panose="02020603050405020304" pitchFamily="18" charset="-52"/>
              </a:rPr>
              <a:t>Согласно статье 4 Федерального закона РФ 69-ФЗ «О пожарной безопасности» в Российской Федерации существуют следующие виды ПО:</a:t>
            </a:r>
          </a:p>
          <a:p>
            <a:endParaRPr lang="ru-RU" dirty="0">
              <a:latin typeface="XO Thames" panose="02020603050405020304" pitchFamily="18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XO Thames" panose="02020603050405020304" pitchFamily="18" charset="-52"/>
              </a:rPr>
              <a:t>государственная противопожарная служба;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XO Thames" panose="02020603050405020304" pitchFamily="18" charset="-52"/>
              </a:rPr>
              <a:t>муниципальная пожарная охрана;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XO Thames" panose="02020603050405020304" pitchFamily="18" charset="-52"/>
              </a:rPr>
              <a:t>ведомственная пожарная охрана.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XO Thames" panose="02020603050405020304" pitchFamily="18" charset="-52"/>
              </a:rPr>
              <a:t>частная пожарная охрана;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XO Thames" panose="02020603050405020304" pitchFamily="18" charset="-52"/>
              </a:rPr>
              <a:t>добровольная пожарная охрана.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82A004-B405-372A-55B6-B5F04A60F926}"/>
              </a:ext>
            </a:extLst>
          </p:cNvPr>
          <p:cNvSpPr txBox="1"/>
          <p:nvPr/>
        </p:nvSpPr>
        <p:spPr>
          <a:xfrm>
            <a:off x="2420470" y="608711"/>
            <a:ext cx="735105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 Black" panose="020B0A04020102020204" pitchFamily="34" charset="0"/>
              </a:rPr>
              <a:t>Основные виды пожарной охраны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708770-84DF-9A11-CF05-81A6681587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8165" y="4227841"/>
            <a:ext cx="2770094" cy="207757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13E7415-AA11-4DD8-4ECB-747BC8B5246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214" r="16968"/>
          <a:stretch/>
        </p:blipFill>
        <p:spPr>
          <a:xfrm>
            <a:off x="2312894" y="4178478"/>
            <a:ext cx="1954306" cy="217629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8BA3BF7-031D-8E7D-7321-CE51EA7602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9407" y="4203883"/>
            <a:ext cx="2150410" cy="2125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474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B0C60D-C7FE-EADD-BAE9-1B9DCB2985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1EFE652-00D4-C58E-C501-5D8A975A838B}"/>
              </a:ext>
            </a:extLst>
          </p:cNvPr>
          <p:cNvSpPr txBox="1"/>
          <p:nvPr/>
        </p:nvSpPr>
        <p:spPr>
          <a:xfrm>
            <a:off x="2674962" y="245238"/>
            <a:ext cx="769733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Тест на знание правил безопасности ко Дню пожарной охраны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0B8F37-44DF-DA87-3F1B-814F198107D6}"/>
              </a:ext>
            </a:extLst>
          </p:cNvPr>
          <p:cNvSpPr txBox="1"/>
          <p:nvPr/>
        </p:nvSpPr>
        <p:spPr>
          <a:xfrm>
            <a:off x="1040642" y="1217263"/>
            <a:ext cx="5319215" cy="39703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пожарной охраны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Когда в России отмечается День пожарной охраны?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30 апреля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12 июня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1 сентября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 9 мая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Какой царь подписал указ о создании первой профессиональной пожарной команды?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Пётр I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Алексей Михайлович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Иван Грозный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 Николай II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455B08-257A-7DA6-7928-A7A7E9A7189D}"/>
              </a:ext>
            </a:extLst>
          </p:cNvPr>
          <p:cNvSpPr txBox="1"/>
          <p:nvPr/>
        </p:nvSpPr>
        <p:spPr>
          <a:xfrm>
            <a:off x="6359857" y="1217263"/>
            <a:ext cx="5182737" cy="39703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пожаров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Что запрещено делать при использовании электроприборов?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Ставить их возле окон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Перегружать розетки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Чистить от пыли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 Выключать на ночь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Как правильно хранить легковоспламеняющиеся жидкости?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В шкафу под раковиной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Вдали от источников тепла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На балконе под прямыми лучами солнца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 В детской комнате</a:t>
            </a:r>
          </a:p>
        </p:txBody>
      </p:sp>
    </p:spTree>
    <p:extLst>
      <p:ext uri="{BB962C8B-B14F-4D97-AF65-F5344CB8AC3E}">
        <p14:creationId xmlns:p14="http://schemas.microsoft.com/office/powerpoint/2010/main" val="4017594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6D624-0519-1B50-9C74-E9A27EFD3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CA158C-5FD8-1C6A-FE7C-1D097AC022C3}"/>
              </a:ext>
            </a:extLst>
          </p:cNvPr>
          <p:cNvSpPr txBox="1"/>
          <p:nvPr/>
        </p:nvSpPr>
        <p:spPr>
          <a:xfrm>
            <a:off x="1136177" y="1053490"/>
            <a:ext cx="4959823" cy="452431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при пожаре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Что нужно сделать в первую очередь при обнаружении пожара?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Позвонить другу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Немедленно покинуть помещение, закрыв за собой двери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Пытаться потушить огонь самостоятельно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 Спрятаться в шкафу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Как правильно покинуть задымлённое помещение?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Бежать к выходу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Передвигаться ползком, прикрыв рот влажной тканью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Открыть все окна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 Ждать помощи на месте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DD03C8-B7B0-26C3-6440-609D32885F2E}"/>
              </a:ext>
            </a:extLst>
          </p:cNvPr>
          <p:cNvSpPr txBox="1"/>
          <p:nvPr/>
        </p:nvSpPr>
        <p:spPr>
          <a:xfrm>
            <a:off x="6096000" y="1056101"/>
            <a:ext cx="5081516" cy="452431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пожаротушения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Для чего используется огнетушитель класса «ABC»?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Только для тушения дерева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Для тушения электрооборудования, жидкостей и твердых материалов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Для тушения металлов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 Для тушения газовых пожаров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Что нельзя тушить водой?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Горящую бумагу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Горящее масло на сковороде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Деревянную мебель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 Ткань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429CD7-E1B4-9B28-6699-0DD57C280DBE}"/>
              </a:ext>
            </a:extLst>
          </p:cNvPr>
          <p:cNvSpPr txBox="1"/>
          <p:nvPr/>
        </p:nvSpPr>
        <p:spPr>
          <a:xfrm>
            <a:off x="2924033" y="188626"/>
            <a:ext cx="765298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Тест на знание правил безопасности ко Дню пожарной охраны</a:t>
            </a:r>
          </a:p>
        </p:txBody>
      </p:sp>
    </p:spTree>
    <p:extLst>
      <p:ext uri="{BB962C8B-B14F-4D97-AF65-F5344CB8AC3E}">
        <p14:creationId xmlns:p14="http://schemas.microsoft.com/office/powerpoint/2010/main" val="2763074576"/>
      </p:ext>
    </p:extLst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Уголки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Уголки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TM10001105[[fn=Уголки]]</Template>
  <TotalTime>594</TotalTime>
  <Words>2471</Words>
  <Application>Microsoft Office PowerPoint</Application>
  <PresentationFormat>Широкоэкранный</PresentationFormat>
  <Paragraphs>251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Arial Black</vt:lpstr>
      <vt:lpstr>Franklin Gothic Book</vt:lpstr>
      <vt:lpstr>Times New Roman</vt:lpstr>
      <vt:lpstr>XO Thames</vt:lpstr>
      <vt:lpstr>Уголки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3</cp:revision>
  <dcterms:created xsi:type="dcterms:W3CDTF">2025-04-21T02:39:23Z</dcterms:created>
  <dcterms:modified xsi:type="dcterms:W3CDTF">2025-04-23T04:08:00Z</dcterms:modified>
</cp:coreProperties>
</file>