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4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8" r:id="rId8"/>
    <p:sldId id="260" r:id="rId9"/>
    <p:sldId id="261" r:id="rId10"/>
    <p:sldId id="263" r:id="rId11"/>
    <p:sldId id="262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75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32569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64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71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42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87932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44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2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3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844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552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3516108-7797-40CF-B32A-15CFBB1E6C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B75B812-64A3-48D1-AD39-EFCB9D076D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74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nac.gov.ru/sites/default/files/videos/original/profilaktika_verbovki.mp4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ais.rkn.gov.ru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C57017-7BF3-8C33-9247-04696998A25F}"/>
              </a:ext>
            </a:extLst>
          </p:cNvPr>
          <p:cNvSpPr txBox="1"/>
          <p:nvPr/>
        </p:nvSpPr>
        <p:spPr>
          <a:xfrm>
            <a:off x="2785041" y="1264285"/>
            <a:ext cx="75165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Тема: «Профилактика экстремизма и радикализма: знание закона, безопасность общества»</a:t>
            </a:r>
          </a:p>
        </p:txBody>
      </p:sp>
    </p:spTree>
    <p:extLst>
      <p:ext uri="{BB962C8B-B14F-4D97-AF65-F5344CB8AC3E}">
        <p14:creationId xmlns:p14="http://schemas.microsoft.com/office/powerpoint/2010/main" val="1902084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90D53-2DC6-E84B-ECFF-CF46D27C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E43001-C641-FD09-18D4-E6BABA6B0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44" y="299070"/>
            <a:ext cx="4973111" cy="625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18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81398-A7FC-A02C-8BC1-50B32F320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D2E3EB-2E1A-9A0B-3BA6-31DE553D006E}"/>
              </a:ext>
            </a:extLst>
          </p:cNvPr>
          <p:cNvSpPr txBox="1"/>
          <p:nvPr/>
        </p:nvSpPr>
        <p:spPr>
          <a:xfrm>
            <a:off x="2262685" y="114444"/>
            <a:ext cx="8573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Памятка для студентов: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«5 шагов, если тебя пытаются вовлечь в экстремистскую группу»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F4B300-65B0-85C8-DC81-4D94BC582299}"/>
              </a:ext>
            </a:extLst>
          </p:cNvPr>
          <p:cNvSpPr txBox="1"/>
          <p:nvPr/>
        </p:nvSpPr>
        <p:spPr>
          <a:xfrm>
            <a:off x="880820" y="836178"/>
            <a:ext cx="5457967" cy="18466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Распознай угрозу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Признаки вербовки: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Давление через соцсети («Мы решим все твои проблемы!», «Ты нужен для великой цели»).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Предложения участвовать в «секретных миссиях», скрытых встречах или агрессивных акциях.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Требование скрывать общение от друзей, семьи, преподавателей.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6E526D-8F3A-967B-2A92-DE9DC70B1AFA}"/>
              </a:ext>
            </a:extLst>
          </p:cNvPr>
          <p:cNvSpPr txBox="1"/>
          <p:nvPr/>
        </p:nvSpPr>
        <p:spPr>
          <a:xfrm>
            <a:off x="6549503" y="836178"/>
            <a:ext cx="5457967" cy="14157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Не поддавайся, сохраняй спокойствие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Как реагировать: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вступай в спор, не пытайся переубеждать.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Прекрати общение: заблокируй подозрительные аккаунты, покинь чаты.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Никогда не передавай личные данные (адрес, паспорт, фото).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CAE968-53DD-3A22-7F31-B6E86802D002}"/>
              </a:ext>
            </a:extLst>
          </p:cNvPr>
          <p:cNvSpPr txBox="1"/>
          <p:nvPr/>
        </p:nvSpPr>
        <p:spPr>
          <a:xfrm>
            <a:off x="880821" y="2861422"/>
            <a:ext cx="5457966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Сохрани доказательства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Что делать: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Сделай скриншоты переписок, запиши даты и время звонков.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Зафиксируйте контакты вербовщиков (никнеймы, номера телефонов).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Важно: Не удаляйте историю сообщений — это поможет правоохранителям.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4120AB-E485-8589-FDA4-2E5E033BF4B0}"/>
              </a:ext>
            </a:extLst>
          </p:cNvPr>
          <p:cNvSpPr txBox="1"/>
          <p:nvPr/>
        </p:nvSpPr>
        <p:spPr>
          <a:xfrm>
            <a:off x="6549502" y="2847297"/>
            <a:ext cx="5457968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Обратись за помощью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Куда идти: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 куратору группы.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 горячую линию МВД: 8-800-222-74-47 (анонимно, круглосуточно).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Через сайт 112.ru (раздел «Сообщить об экстремизме»).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10575F-C19E-2ED8-A81E-E4D26BEC78E9}"/>
              </a:ext>
            </a:extLst>
          </p:cNvPr>
          <p:cNvSpPr txBox="1"/>
          <p:nvPr/>
        </p:nvSpPr>
        <p:spPr>
          <a:xfrm>
            <a:off x="880821" y="4698257"/>
            <a:ext cx="5457966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Защити себя и других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Профилактика: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Обсуди ситуацию с друзьями или преподавателями.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Пройди курсы по критическому мышлению (например, на Stepik.org).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Если заметил подозрительную активность среди знакомых — сообщи в вуз или правоохранительные органы.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82CC8C-8099-63D4-179C-FF88C66E14FF}"/>
              </a:ext>
            </a:extLst>
          </p:cNvPr>
          <p:cNvSpPr txBox="1"/>
          <p:nvPr/>
        </p:nvSpPr>
        <p:spPr>
          <a:xfrm>
            <a:off x="6549502" y="4671223"/>
            <a:ext cx="545796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❗ Помни: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Участие в экстремистской группе грозит уголовной ответственностью (ст. 282 УК РФ — до 6 лет лишения свободы).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Молчание = пособничество. Лучше сообщить и спасти чью-то жизнь, чем остаться в стороне.</a:t>
            </a:r>
          </a:p>
        </p:txBody>
      </p:sp>
    </p:spTree>
    <p:extLst>
      <p:ext uri="{BB962C8B-B14F-4D97-AF65-F5344CB8AC3E}">
        <p14:creationId xmlns:p14="http://schemas.microsoft.com/office/powerpoint/2010/main" val="380595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21929-3F18-EE38-0AE4-53349E6C8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FBD333-122C-93CF-4B51-BFAFDA8EAE74}"/>
              </a:ext>
            </a:extLst>
          </p:cNvPr>
          <p:cNvSpPr txBox="1"/>
          <p:nvPr/>
        </p:nvSpPr>
        <p:spPr>
          <a:xfrm>
            <a:off x="1205345" y="2257336"/>
            <a:ext cx="1024543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Итог:</a:t>
            </a:r>
          </a:p>
          <a:p>
            <a:r>
              <a:rPr lang="ru-RU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Знание законов и критическое мышление — лучшая защита от манипуляций. Помните: даже «невинный» репост может привести к уголовной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116439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82157-FD5B-A6F1-7A85-08E076D09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DEF695-FBC2-7711-DB3C-848DD1FB7225}"/>
              </a:ext>
            </a:extLst>
          </p:cNvPr>
          <p:cNvSpPr txBox="1"/>
          <p:nvPr/>
        </p:nvSpPr>
        <p:spPr>
          <a:xfrm>
            <a:off x="3444587" y="2722418"/>
            <a:ext cx="557909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209033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7D81D-30B8-F588-D5B5-65799BDE2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D8A551-D0A3-73EF-4EC2-2404FDDDBDD3}"/>
              </a:ext>
            </a:extLst>
          </p:cNvPr>
          <p:cNvSpPr txBox="1"/>
          <p:nvPr/>
        </p:nvSpPr>
        <p:spPr>
          <a:xfrm>
            <a:off x="4994473" y="200891"/>
            <a:ext cx="26860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Основные понятия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A4DD21-4971-8237-9157-E596A1669601}"/>
              </a:ext>
            </a:extLst>
          </p:cNvPr>
          <p:cNvSpPr txBox="1"/>
          <p:nvPr/>
        </p:nvSpPr>
        <p:spPr>
          <a:xfrm>
            <a:off x="782053" y="570223"/>
            <a:ext cx="11100817" cy="61863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деятельность, направленная на насильственное изменение основ конституционного строя, разжигание социальной, расовой, религиозной или национальной розни, нарушение прав граждан, пропаганда исключительности или превосходства, использование запрещённой символики (ст. 1 ФЗ №114-ФЗ).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запрещённой символики: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Свастика, руны и другие символы, ассоциируемые с нацизмом.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Эмблемы террористических организаций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Числовые коды 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идеология насилия и практика воздействия на принятие решений через устрашение населения, включая организацию терактов, подстрекательство и пропаганду (ст. 3 ФЗ №35-ФЗ).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Призывы к свержению власти через незаконные методы.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Оправдание терроризма как «борьбы за справедливость».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Неонацизм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идеология, возрождающая идеи нацизма: превосходство одной расы, антисемитизм, отрицание прав меньшинств.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Запрещённая риторика: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Лозунги, призывающие к дискриминации или унижению групп людей («Россия для русских!»).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Оправдание преступлений нацизма.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Публичное отрицание Холокоста.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нацистских приветствий (вскидывание руки).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Пропаганда теорий заговора о «мировом господстве» отдельных групп.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стремление к резким, крайним изменениям в обществе, часто с использованием насилия.</a:t>
            </a:r>
          </a:p>
        </p:txBody>
      </p:sp>
    </p:spTree>
    <p:extLst>
      <p:ext uri="{BB962C8B-B14F-4D97-AF65-F5344CB8AC3E}">
        <p14:creationId xmlns:p14="http://schemas.microsoft.com/office/powerpoint/2010/main" val="26630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5F9F7-22E8-588A-E3E2-D4BDEE17D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773A65-428A-6CCC-49B0-3204EACDC8EF}"/>
              </a:ext>
            </a:extLst>
          </p:cNvPr>
          <p:cNvSpPr txBox="1"/>
          <p:nvPr/>
        </p:nvSpPr>
        <p:spPr>
          <a:xfrm>
            <a:off x="1763855" y="206771"/>
            <a:ext cx="814647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Уголовная ответственность за участие в незаконных акциях (ст. 280, 282 УК РФ</a:t>
            </a:r>
            <a:r>
              <a:rPr lang="ru-RU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60BC8-6FD0-2314-87B9-72C2A3024E4A}"/>
              </a:ext>
            </a:extLst>
          </p:cNvPr>
          <p:cNvSpPr txBox="1"/>
          <p:nvPr/>
        </p:nvSpPr>
        <p:spPr>
          <a:xfrm>
            <a:off x="782053" y="1136895"/>
            <a:ext cx="11135361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призывы к экстремизму и нарушениям территориальной целостности: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280: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Публичные призывы к экстремизму — штраф до 300 тыс. руб., принудительные работы/арест/лишение свободы до 4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Использование СМИ/интернета — до 5 лет лишения свободы.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280.1: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Призывы к нарушению территориальной целостности РФ (после административного наказания в течение года) — штраф до 400 тыс. руб., лишение свободы до 4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Использование СМИ/интернета — до 5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280.4: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Призывы против безопасности РФ — штраф до 500 тыс. руб., лишение свободы 2–4 года.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Квалифицирующие признаки (группа лиц, служебное положение, интернет и др.) — штраф до 1 млн руб., лишение свободы 3–6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3: Организованная группа — лишение свободы 5–7 лет.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DEECFA-6BC2-9760-4BB6-BCC99BFBBDF7}"/>
              </a:ext>
            </a:extLst>
          </p:cNvPr>
          <p:cNvSpPr txBox="1"/>
          <p:nvPr/>
        </p:nvSpPr>
        <p:spPr>
          <a:xfrm>
            <a:off x="794085" y="5206340"/>
            <a:ext cx="11178772" cy="15081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Возбуждение ненависти (ст. 282):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Действия, направленные на разжигание вражды (после административного наказания) — штраф до 500 тыс. руб., лишение свободы 2–5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С применением насилия, служебного положения или организованной группой — лишение свободы 3–6 лет.</a:t>
            </a:r>
          </a:p>
        </p:txBody>
      </p:sp>
    </p:spTree>
    <p:extLst>
      <p:ext uri="{BB962C8B-B14F-4D97-AF65-F5344CB8AC3E}">
        <p14:creationId xmlns:p14="http://schemas.microsoft.com/office/powerpoint/2010/main" val="3435648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F71BA-2AEE-CE2A-2A15-EA98D4D21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44B6D9-20BE-F542-D7E2-A100C2970309}"/>
              </a:ext>
            </a:extLst>
          </p:cNvPr>
          <p:cNvSpPr txBox="1"/>
          <p:nvPr/>
        </p:nvSpPr>
        <p:spPr>
          <a:xfrm>
            <a:off x="770020" y="3153808"/>
            <a:ext cx="1129902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Финансирование экстремизма (ст. 282.3):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Предоставление средств — до 8 лет.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Использование служебного положения — до 10 лет.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•Примечание: Освобождение при сотрудничестве с властями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C93E7-6250-11F8-2F37-76D8BF8632B5}"/>
              </a:ext>
            </a:extLst>
          </p:cNvPr>
          <p:cNvSpPr txBox="1"/>
          <p:nvPr/>
        </p:nvSpPr>
        <p:spPr>
          <a:xfrm>
            <a:off x="770020" y="507115"/>
            <a:ext cx="11294371" cy="233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экстремистских структур: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282.1 (экстремистское сообщество):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Создание/руководство — до 10 лет лишения свободы.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— до 6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Примечание: Освобождение от ответственности при добровольном выходе из сообщества.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282.2 (деятельность запрещенных организаций):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— до 10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— до 6 лет.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5969E-37D9-6899-D5D1-3803E78D0299}"/>
              </a:ext>
            </a:extLst>
          </p:cNvPr>
          <p:cNvSpPr txBox="1"/>
          <p:nvPr/>
        </p:nvSpPr>
        <p:spPr>
          <a:xfrm>
            <a:off x="770020" y="4842780"/>
            <a:ext cx="11299021" cy="15081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Пропаганда запрещенной символики (ст. 282.4):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1: Повторная пропаганда нацистской/экстремистской символики — штраф до 1 млн руб., лишение свободы до 4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Ч. 2: Изготовление/сбыт такой символики — аналогичное наказание.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983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1AB06-B5FB-80FC-E924-E040555C7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360486-CB8C-DD1E-162F-0C619A773802}"/>
              </a:ext>
            </a:extLst>
          </p:cNvPr>
          <p:cNvSpPr txBox="1"/>
          <p:nvPr/>
        </p:nvSpPr>
        <p:spPr>
          <a:xfrm>
            <a:off x="1046018" y="224766"/>
            <a:ext cx="10099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Как распознать манипуляции в соцсетях и мессенджерах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20F01-8C94-357B-DE98-A6A0D4461CA9}"/>
              </a:ext>
            </a:extLst>
          </p:cNvPr>
          <p:cNvSpPr txBox="1"/>
          <p:nvPr/>
        </p:nvSpPr>
        <p:spPr>
          <a:xfrm>
            <a:off x="911482" y="998956"/>
            <a:ext cx="6788728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манипулятивного контента: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Эмоциональный прессинг: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Текст вызывает сильные эмоции (страх, гнев, ненависть):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«Нас предали! Только мы можем спасти страну!».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Дихотомия «свои и чужие»: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Деление на «героев» и «врагов»: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«Все политики — воры, только наш лидер честен».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Конспирологические теории: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Упрощённые объяснения сложных проблем: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«Мигранты захватывают наши рабочие места по плану Запада».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Призывы к немедленным действиям: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«Вступай в группу, иначе будет поздно!».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CB2FFC-8AFC-7B36-9B84-B7B119F3315C}"/>
              </a:ext>
            </a:extLst>
          </p:cNvPr>
          <p:cNvSpPr txBox="1"/>
          <p:nvPr/>
        </p:nvSpPr>
        <p:spPr>
          <a:xfrm>
            <a:off x="3103327" y="4415276"/>
            <a:ext cx="8407978" cy="23391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защититься: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Проверяйте источники: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Ищите подтверждение информации на официальных сайтах (МВД, Роскомнадзор).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Игнорируйте анонимные призывы: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Неизвестные чаты и группы часто создаются для вербовки.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критическое мышление: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Задавайте вопросы: Кому выгодна эта информация? Какие доказательства есть?</a:t>
            </a:r>
          </a:p>
        </p:txBody>
      </p:sp>
    </p:spTree>
    <p:extLst>
      <p:ext uri="{BB962C8B-B14F-4D97-AF65-F5344CB8AC3E}">
        <p14:creationId xmlns:p14="http://schemas.microsoft.com/office/powerpoint/2010/main" val="197874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68BE1-349C-E312-D90D-E8A1A8909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144BC-3F73-ABF0-CFC6-B7DF73F79498}"/>
              </a:ext>
            </a:extLst>
          </p:cNvPr>
          <p:cNvSpPr txBox="1"/>
          <p:nvPr/>
        </p:nvSpPr>
        <p:spPr>
          <a:xfrm>
            <a:off x="1413164" y="4529389"/>
            <a:ext cx="968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http://nac.gov.ru/sites/default/files/videos/original/profilaktika_verbovki.mp4</a:t>
            </a:r>
            <a:r>
              <a:rPr lang="ru-RU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3D08C-EBDE-1CE0-F6B6-9EBF9561CBB7}"/>
              </a:ext>
            </a:extLst>
          </p:cNvPr>
          <p:cNvSpPr txBox="1"/>
          <p:nvPr/>
        </p:nvSpPr>
        <p:spPr>
          <a:xfrm>
            <a:off x="1142134" y="1525576"/>
            <a:ext cx="9907732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поисках работы через интернет следует быть особо внимательным, чтобы не оказаться вовлеченным в противоправную деятельность. Соглашаясь на сомнительные задания, вы рискуете стать соучастником преступлений.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ознакомиться с видео, снятом при участии эксперта «Центра этноконфессиональных исследований, профилактики экстремизма и противодействия идеологии терроризма» Алексея Старостина. Эксперт напомнил, на какие моменты необходимо обращать внимание при поиске подработки, а также дал практические советы для родителей, которые помогут уберечь детей от вовлечения в противоправную деятельность. Будьте бдительны!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3BE061-D97E-A9CE-A8B2-2F71F9385B3F}"/>
              </a:ext>
            </a:extLst>
          </p:cNvPr>
          <p:cNvSpPr txBox="1"/>
          <p:nvPr/>
        </p:nvSpPr>
        <p:spPr>
          <a:xfrm>
            <a:off x="1620983" y="276089"/>
            <a:ext cx="89777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Как сегодня осуществляется вербовка 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293500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2CB47-CEE9-232B-1314-027B06A9E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7FA6AC-66EF-7857-44A5-971EB63138A4}"/>
              </a:ext>
            </a:extLst>
          </p:cNvPr>
          <p:cNvSpPr txBox="1"/>
          <p:nvPr/>
        </p:nvSpPr>
        <p:spPr>
          <a:xfrm>
            <a:off x="1413164" y="4300789"/>
            <a:ext cx="968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https://eais.rkn.gov.ru/</a:t>
            </a:r>
            <a:r>
              <a:rPr lang="ru-RU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36447F-ACA0-37A8-57C3-6331FDD49247}"/>
              </a:ext>
            </a:extLst>
          </p:cNvPr>
          <p:cNvSpPr txBox="1"/>
          <p:nvPr/>
        </p:nvSpPr>
        <p:spPr>
          <a:xfrm>
            <a:off x="1142134" y="2228671"/>
            <a:ext cx="990773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РЕЕСТР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доменных имен, указателей страниц сайтов в сети "Интернет" и сетевых адресов, позволяющих идентифицировать сайты в сети "Интернет", содержащие информацию, распространение которой в Российской Федерации запрещено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1E4E94-035D-1313-8373-035BA80D6E2C}"/>
              </a:ext>
            </a:extLst>
          </p:cNvPr>
          <p:cNvSpPr txBox="1"/>
          <p:nvPr/>
        </p:nvSpPr>
        <p:spPr>
          <a:xfrm>
            <a:off x="1620983" y="276089"/>
            <a:ext cx="8977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ФЕДЕРАЛЬНАЯ СЛУЖБА ПО НАДЗОРУ В СФЕРЕ СВЯЗИ, ИНФОРМАЦИОННЫХ ТЕХНОЛОГИЙ И МАССОВЫХ КОММУНИКАЦИЙ</a:t>
            </a:r>
          </a:p>
        </p:txBody>
      </p:sp>
    </p:spTree>
    <p:extLst>
      <p:ext uri="{BB962C8B-B14F-4D97-AF65-F5344CB8AC3E}">
        <p14:creationId xmlns:p14="http://schemas.microsoft.com/office/powerpoint/2010/main" val="3591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C4B40-9332-EBAE-6509-0B5D1F7F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FE7FDE-8E78-9AA1-B164-5BA92ECD1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6" y="242831"/>
            <a:ext cx="5062466" cy="63723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82C521-0DED-0C10-F27B-8BF039F16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920" y="242830"/>
            <a:ext cx="5062466" cy="637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3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9B6EF-D774-65DE-8490-66B977D6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02334C-CD7D-6921-8553-C49EB107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70" y="207358"/>
            <a:ext cx="5118830" cy="64432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5399F5-020E-22C5-C022-2D5355F5B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645" y="207358"/>
            <a:ext cx="5118830" cy="644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35519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117</TotalTime>
  <Words>1260</Words>
  <Application>Microsoft Office PowerPoint</Application>
  <PresentationFormat>Широкоэкранный</PresentationFormat>
  <Paragraphs>112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 Black</vt:lpstr>
      <vt:lpstr>Franklin Gothic Book</vt:lpstr>
      <vt:lpstr>Segoe UI Black</vt:lpstr>
      <vt:lpstr>Times New Roman</vt:lpstr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2025-04-25T03:44:18Z</dcterms:created>
  <dcterms:modified xsi:type="dcterms:W3CDTF">2025-04-25T05:42:00Z</dcterms:modified>
</cp:coreProperties>
</file>