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3" r:id="rId4"/>
    <p:sldId id="268" r:id="rId5"/>
    <p:sldId id="269" r:id="rId6"/>
    <p:sldId id="258" r:id="rId7"/>
    <p:sldId id="260" r:id="rId8"/>
    <p:sldId id="259" r:id="rId9"/>
    <p:sldId id="261" r:id="rId10"/>
    <p:sldId id="262" r:id="rId11"/>
    <p:sldId id="270" r:id="rId12"/>
    <p:sldId id="263" r:id="rId13"/>
    <p:sldId id="264" r:id="rId14"/>
    <p:sldId id="265" r:id="rId15"/>
    <p:sldId id="266" r:id="rId16"/>
    <p:sldId id="267" r:id="rId17"/>
    <p:sldId id="27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D93E0B-8C02-3C52-AFA8-320BB1B67A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91FDEEA-6330-224F-D50A-2D30FDFC41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1C2332-A156-A82D-B5A7-757FA76BE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D8DD3-569E-4620-8AE7-8E44DBE13A6D}" type="datetimeFigureOut">
              <a:rPr lang="ru-RU" smtClean="0"/>
              <a:t>29.09.2025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E858BC-463A-D48F-D94B-F35C31006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0CEA23-A6C5-6FFD-0A56-527EE50E5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96AD4-D163-4062-87D5-795255257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650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70A713-7079-92B6-DCBD-211C16EF2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92328C8-F44A-77FD-D200-D0D223ACD2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B48D4F2-3C83-52EE-7579-2315CC65C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D8DD3-569E-4620-8AE7-8E44DBE13A6D}" type="datetimeFigureOut">
              <a:rPr lang="ru-RU" smtClean="0"/>
              <a:t>29.09.2025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2EE048-A339-686B-58F3-1314AB3F3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51402E3-E848-AA51-FE79-196B7BD18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96AD4-D163-4062-87D5-795255257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522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F72AFC5-CA42-7604-0681-5C49168F38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2CC8954-ACB1-31F4-326A-AF144BCD0E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7B9F33F-0B20-F5E7-6B5D-23AFBBFAA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D8DD3-569E-4620-8AE7-8E44DBE13A6D}" type="datetimeFigureOut">
              <a:rPr lang="ru-RU" smtClean="0"/>
              <a:t>29.09.2025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41861F6-73ED-7B0C-DB16-A59002D06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F29BD6-8804-E277-0AE8-304F51449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96AD4-D163-4062-87D5-795255257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699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4A27F6-4B51-E976-7C27-3E3B3496E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5779E9-9A85-DCDB-B2FE-5073921A54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1BE7A7-C152-C471-A53C-CB61B3D9E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D8DD3-569E-4620-8AE7-8E44DBE13A6D}" type="datetimeFigureOut">
              <a:rPr lang="ru-RU" smtClean="0"/>
              <a:t>29.09.2025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3A6CEF-6B61-5AA3-52B8-D16026E8B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139768C-A666-7DBD-25DE-4E93C5725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96AD4-D163-4062-87D5-795255257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319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40A908-FE0E-08AF-2BAB-A5FF81C48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9258455-7E7A-326B-5FBD-F504AE1A87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4CBEA5E-F0A1-050B-E2CF-0055F2109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D8DD3-569E-4620-8AE7-8E44DBE13A6D}" type="datetimeFigureOut">
              <a:rPr lang="ru-RU" smtClean="0"/>
              <a:t>29.09.2025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78045E3-599E-99CC-7389-16B39DD1A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2667375-89CA-AC04-1BAB-1D50B6B2E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96AD4-D163-4062-87D5-795255257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146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671AAA-2FCD-622E-85C9-6EEC79DE8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1FF82F-5260-88DC-D94B-F1F5EA1B60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7116D79-8239-F473-59DB-18992CA264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04425E1-92A0-92ED-6C45-7B507E0D4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D8DD3-569E-4620-8AE7-8E44DBE13A6D}" type="datetimeFigureOut">
              <a:rPr lang="ru-RU" smtClean="0"/>
              <a:t>29.09.2025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BBED58C-C842-B36E-EDF1-3DC2FFAAB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68768C4-01FD-AF7C-0F4E-1E5E64FF6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96AD4-D163-4062-87D5-795255257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4605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771A2A-FFB4-43A8-45F6-F86AF835E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536030E-C36A-1634-68CE-CF5467032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55D0710-BF86-0694-DFF6-D3A8967F4B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61BFE0C-EE80-2DF6-2422-46A6C13755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37CFF33-5077-C4E8-24FA-F603FEEF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9EAE30E-6FDD-9917-D91C-EF487993E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D8DD3-569E-4620-8AE7-8E44DBE13A6D}" type="datetimeFigureOut">
              <a:rPr lang="ru-RU" smtClean="0"/>
              <a:t>29.09.2025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326E071-C6DB-9982-BCBD-9EC61F06A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0FD3C9B-4CA8-3A72-6E56-28D351B31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96AD4-D163-4062-87D5-795255257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210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E1F512-D37C-D279-468A-D866C3401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B4FF94A-101C-5899-124F-8B775BBAB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D8DD3-569E-4620-8AE7-8E44DBE13A6D}" type="datetimeFigureOut">
              <a:rPr lang="ru-RU" smtClean="0"/>
              <a:t>29.09.2025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DDE6BA2-66F5-C930-2D33-1363E8897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3B7772B-EC6A-2FB5-D357-5883AA82B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96AD4-D163-4062-87D5-795255257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291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DD63025-462D-22F9-DF63-5BBC07259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D8DD3-569E-4620-8AE7-8E44DBE13A6D}" type="datetimeFigureOut">
              <a:rPr lang="ru-RU" smtClean="0"/>
              <a:t>29.09.2025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1381DF8-2ACA-D85B-E096-451218658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6C5CFCD-EC21-B223-9AEA-94892EEA8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96AD4-D163-4062-87D5-795255257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306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D04624-2467-DBB2-BDD2-CDEAC0F17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1738F8-2838-26F7-FB99-04B8759DF0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E9A10B7-55D9-7BDC-3433-EBE64B3F38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2F956F-57FA-897D-E7E4-79260F89D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D8DD3-569E-4620-8AE7-8E44DBE13A6D}" type="datetimeFigureOut">
              <a:rPr lang="ru-RU" smtClean="0"/>
              <a:t>29.09.2025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6B504E6-27F7-7CAF-1BF6-902B4C6FA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08364B9-BE24-3F18-E5D2-1D43083EF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96AD4-D163-4062-87D5-795255257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0818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4B3684-B28F-4E9A-F1B5-668DC4F3C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DE53C7F-93E9-1045-D063-1B6C838FB9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1B61515-F2B7-D4D3-C054-25E4AB5642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4662AE1-4B9D-E45B-A357-81E52BE2F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D8DD3-569E-4620-8AE7-8E44DBE13A6D}" type="datetimeFigureOut">
              <a:rPr lang="ru-RU" smtClean="0"/>
              <a:t>29.09.2025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2596A3A-1978-DF92-ED24-7D5819537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1DE2EDE-EAAF-19F2-3BDB-2F3C7AB10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96AD4-D163-4062-87D5-795255257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091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0B0DD9-3ECE-7D99-5A12-0A87E0B59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997BF01-55A4-0167-2E50-573E548C1C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797E1F6-76CE-226D-309C-E783C7C694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8D8DD3-569E-4620-8AE7-8E44DBE13A6D}" type="datetimeFigureOut">
              <a:rPr lang="ru-RU" smtClean="0"/>
              <a:t>29.09.2025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C0805D5-2411-096A-4009-AA9138AA37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13D2979-C791-50CF-DEE1-0221D90410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96AD4-D163-4062-87D5-795255257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001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85880B1-A9DC-EFC8-85F3-AE53E72502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1AE107-BE0F-83A6-BF08-541DD57613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820" y="168065"/>
            <a:ext cx="1367906" cy="112285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D4BC2EF-140A-8749-B728-256FA0808B0F}"/>
              </a:ext>
            </a:extLst>
          </p:cNvPr>
          <p:cNvSpPr txBox="1"/>
          <p:nvPr/>
        </p:nvSpPr>
        <p:spPr>
          <a:xfrm>
            <a:off x="3096491" y="248747"/>
            <a:ext cx="851414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Автономная некоммерческая профессиональная образовательная организация 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«Сибирский многопрофильный колледж «Перспектива»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АНПОО «СМК «Перспектива»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06BAF9-39DA-8420-8F76-7B4E9C19E9C3}"/>
              </a:ext>
            </a:extLst>
          </p:cNvPr>
          <p:cNvSpPr txBox="1"/>
          <p:nvPr/>
        </p:nvSpPr>
        <p:spPr>
          <a:xfrm>
            <a:off x="1704109" y="1968324"/>
            <a:ext cx="9906526" cy="224676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СОВЕТ: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«Роль системы образования в обеспечении технологического лидерства Российской Федерации»</a:t>
            </a:r>
          </a:p>
          <a:p>
            <a:pPr algn="ctr"/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C28D94-DD6A-598A-F61F-EF847A53B73F}"/>
              </a:ext>
            </a:extLst>
          </p:cNvPr>
          <p:cNvSpPr txBox="1"/>
          <p:nvPr/>
        </p:nvSpPr>
        <p:spPr>
          <a:xfrm>
            <a:off x="7131444" y="5305714"/>
            <a:ext cx="47188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</a:t>
            </a:r>
            <a:r>
              <a:rPr lang="ru-RU" dirty="0"/>
              <a:t>: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по УМР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Сапелина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О. 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62604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D0E1C-CCDF-0873-C162-ECC3839D0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827CEFE-2D13-C9AF-3C39-52A5121A5B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2FFCE61-ADEF-8B36-A5B5-2E6EB71DBE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11" y="101253"/>
            <a:ext cx="1341236" cy="10973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4C6905A-ABA9-0802-5A40-85D1ABDE5B4F}"/>
              </a:ext>
            </a:extLst>
          </p:cNvPr>
          <p:cNvSpPr txBox="1"/>
          <p:nvPr/>
        </p:nvSpPr>
        <p:spPr>
          <a:xfrm>
            <a:off x="1559858" y="612844"/>
            <a:ext cx="10497669" cy="563231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Кравцов озвучил ключевые задачи, которые предстоит решить в рамках Стратегии развития образования. Среди них:</a:t>
            </a:r>
          </a:p>
          <a:p>
            <a:pPr indent="457200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укрепление воспитательной работы в школах, включая привлечение участников и ветеранов специальной военной операции;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инструментов для обновления содержания образования, технологий и методов обучения, которые обеспечат фундаментальность, гибкость и адаптивность программ, опираясь на современные научные достижения и запросы общества и рынка труда;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профессиональное развитие педагогов, повышение их квалификации и качества преподавания, а также создание эффективных механизмов обмена опытом и лучшими практиками;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бюрократической нагрузки на педагогов и улучшение условий оплаты труда и социальной поддержки;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инфраструктуры и поддержка семей участников СВО;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 новых регионов в систему образования — речь идет о Луганской и Донецкой народных республиках, Запорожской и Херсонской областях.</a:t>
            </a:r>
          </a:p>
        </p:txBody>
      </p:sp>
    </p:spTree>
    <p:extLst>
      <p:ext uri="{BB962C8B-B14F-4D97-AF65-F5344CB8AC3E}">
        <p14:creationId xmlns:p14="http://schemas.microsoft.com/office/powerpoint/2010/main" val="4617626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457C18-2377-7158-8B99-B0010763FE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F1A74CA-1092-9537-E9F6-4B07FAEF7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EC21777-E0DF-58CE-6A48-CCB86172FCA2}"/>
              </a:ext>
            </a:extLst>
          </p:cNvPr>
          <p:cNvSpPr txBox="1"/>
          <p:nvPr/>
        </p:nvSpPr>
        <p:spPr>
          <a:xfrm>
            <a:off x="2222398" y="1799956"/>
            <a:ext cx="8094620" cy="212365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 algn="ctr"/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Инструменты достижения целей: Национальные проекты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06AA598-BAD4-1D74-0A99-CF21C6BBB2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365" y="121023"/>
            <a:ext cx="1335741" cy="1096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3809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961F64-2D14-497D-0189-A13941BDB5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BD25964-260C-4D93-9432-82C0227386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547C9E0-F203-F5B3-5B9E-1EE8BE4434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47" y="110218"/>
            <a:ext cx="1341236" cy="10973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F10680B-44F3-E0D4-0107-5CABA8F451EF}"/>
              </a:ext>
            </a:extLst>
          </p:cNvPr>
          <p:cNvSpPr txBox="1"/>
          <p:nvPr/>
        </p:nvSpPr>
        <p:spPr>
          <a:xfrm>
            <a:off x="3144983" y="374134"/>
            <a:ext cx="6160654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через систему национальных проектов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DEA9BB-6FA5-9C69-22EF-39215311B88E}"/>
              </a:ext>
            </a:extLst>
          </p:cNvPr>
          <p:cNvSpPr txBox="1"/>
          <p:nvPr/>
        </p:nvSpPr>
        <p:spPr>
          <a:xfrm>
            <a:off x="1713346" y="937781"/>
            <a:ext cx="9878290" cy="563231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Нацпроекты технологического лидерства предполагают создание экосистемы и комфортных условий для появления квалифицированных кадров, производственных линий и научных центров, а также формирования культуры инноваций. Для достижения поставленных задач правительство утвердило ряд проектов:</a:t>
            </a:r>
          </a:p>
          <a:p>
            <a:pPr indent="457200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45720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материалы и химия;</a:t>
            </a:r>
          </a:p>
          <a:p>
            <a:pPr marL="285750" indent="457200">
              <a:buFont typeface="Wingdings" panose="05000000000000000000" pitchFamily="2" charset="2"/>
              <a:buChar char="Ø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45720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производства и автоматизация;</a:t>
            </a:r>
          </a:p>
          <a:p>
            <a:pPr marL="285750" indent="457200">
              <a:buFont typeface="Wingdings" panose="05000000000000000000" pitchFamily="2" charset="2"/>
              <a:buChar char="Ø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45720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атомные и энергетические технологии;</a:t>
            </a:r>
          </a:p>
          <a:p>
            <a:pPr marL="285750" indent="457200">
              <a:buFont typeface="Wingdings" panose="05000000000000000000" pitchFamily="2" charset="2"/>
              <a:buChar char="Ø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45720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Промышленное обеспечение транспортной мобильности;</a:t>
            </a:r>
          </a:p>
          <a:p>
            <a:pPr marL="285750" indent="457200">
              <a:buFont typeface="Wingdings" panose="05000000000000000000" pitchFamily="2" charset="2"/>
              <a:buChar char="Ø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45720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Беспилотные авиационные системы;</a:t>
            </a:r>
          </a:p>
          <a:p>
            <a:pPr marL="285750" indent="457200">
              <a:buFont typeface="Wingdings" panose="05000000000000000000" pitchFamily="2" charset="2"/>
              <a:buChar char="Ø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45720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Технологическое обеспечение продовольственной безопасности;</a:t>
            </a:r>
          </a:p>
          <a:p>
            <a:pPr marL="285750" indent="457200">
              <a:buFont typeface="Wingdings" panose="05000000000000000000" pitchFamily="2" charset="2"/>
              <a:buChar char="Ø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45720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технологии сбережения здоровья;</a:t>
            </a:r>
          </a:p>
          <a:p>
            <a:pPr marL="285750" indent="457200">
              <a:buFont typeface="Wingdings" panose="05000000000000000000" pitchFamily="2" charset="2"/>
              <a:buChar char="Ø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45720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данных и цифровая трансформация государства.</a:t>
            </a:r>
          </a:p>
        </p:txBody>
      </p:sp>
    </p:spTree>
    <p:extLst>
      <p:ext uri="{BB962C8B-B14F-4D97-AF65-F5344CB8AC3E}">
        <p14:creationId xmlns:p14="http://schemas.microsoft.com/office/powerpoint/2010/main" val="2482630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E3DD86-34B8-1165-D1C2-CC7AB88189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34463C6-BAB9-EEFA-44F1-44D49CC6A9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33B97F6-BB1F-3A35-78B4-622292EC94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276" y="101253"/>
            <a:ext cx="1341236" cy="10973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EF20E90-2F79-62C2-E919-3C0915BC1BD1}"/>
              </a:ext>
            </a:extLst>
          </p:cNvPr>
          <p:cNvSpPr txBox="1"/>
          <p:nvPr/>
        </p:nvSpPr>
        <p:spPr>
          <a:xfrm>
            <a:off x="3394363" y="280608"/>
            <a:ext cx="479829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Инвестиции в человеческий капитал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6932EC-CA22-A878-A0DB-B14DE997F37F}"/>
              </a:ext>
            </a:extLst>
          </p:cNvPr>
          <p:cNvSpPr txBox="1"/>
          <p:nvPr/>
        </p:nvSpPr>
        <p:spPr>
          <a:xfrm>
            <a:off x="1577788" y="770342"/>
            <a:ext cx="10411012" cy="230832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Национальный проект «Кадры»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удовлетворение потребности экономики в кадрах на основе дополнительного вовлечения в занятость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Федеральные проекты: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рынком труда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для рынка труда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Активные меры содействия занятости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Человек труда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6CA590-BA56-E92B-7DE6-A2E201CCF8C7}"/>
              </a:ext>
            </a:extLst>
          </p:cNvPr>
          <p:cNvSpPr txBox="1"/>
          <p:nvPr/>
        </p:nvSpPr>
        <p:spPr>
          <a:xfrm>
            <a:off x="1577786" y="3121673"/>
            <a:ext cx="10411013" cy="369331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Национальный проект «Молодёжь и дети»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становление и развитие поколения российских граждан, патриотически настроенного, высоконравственного и ответственного, способного обеспечить суверенитет, конкурентоспособность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дальнейшее развитие России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Федеральные проекты: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Россия — страна возможностей Мы вместе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Россия в мире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лучшее детям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Ведущие школы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и наставники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сети современных кампусов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Университеты для поколения лидеров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Профессионалитет</a:t>
            </a:r>
          </a:p>
        </p:txBody>
      </p:sp>
    </p:spTree>
    <p:extLst>
      <p:ext uri="{BB962C8B-B14F-4D97-AF65-F5344CB8AC3E}">
        <p14:creationId xmlns:p14="http://schemas.microsoft.com/office/powerpoint/2010/main" val="33528929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71D477-28E4-2455-8E39-E61AAF438C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71F4D2A-3371-2FAE-D526-9D92A458B7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1227A49-E445-8E43-4E35-D7F6858B6C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276" y="101253"/>
            <a:ext cx="1341236" cy="10973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E179AE3-A316-0F01-B0F7-4E6BF6FC24A4}"/>
              </a:ext>
            </a:extLst>
          </p:cNvPr>
          <p:cNvSpPr txBox="1"/>
          <p:nvPr/>
        </p:nvSpPr>
        <p:spPr>
          <a:xfrm>
            <a:off x="3572436" y="371146"/>
            <a:ext cx="6158752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проект «Профессионалитет»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2F0685-403C-AEE1-3638-8BBE264EA335}"/>
              </a:ext>
            </a:extLst>
          </p:cNvPr>
          <p:cNvSpPr txBox="1"/>
          <p:nvPr/>
        </p:nvSpPr>
        <p:spPr>
          <a:xfrm>
            <a:off x="1577788" y="1059275"/>
            <a:ext cx="9993066" cy="493981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Комплексная перезагрузка системы среднего профессионального образования.</a:t>
            </a:r>
          </a:p>
          <a:p>
            <a:pPr indent="457200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 Широкое распространение отраслевой модели подготовки кадров и массовая подготовка специалистов среднего звена и рабочих по востребованным специальностям и профессиям.</a:t>
            </a:r>
          </a:p>
          <a:p>
            <a:pPr indent="457200">
              <a:lnSpc>
                <a:spcPct val="150000"/>
              </a:lnSpc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колледжи и предприятия, входящие в кластер, подписывают партнерское соглашение, согласно которому работодатели получают возможность участвовать в управлении колледжами: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управлении колледжами;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образовательных программ;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требований к оснащению;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Производственное наставничество.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92844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BBC29D-ED66-8F46-C539-76220EA2B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B24A713-8887-6F12-05E6-95E9E08F5D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9430387-5C72-EAF8-76A5-681F23517C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276" y="101253"/>
            <a:ext cx="1341236" cy="10973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7C98BA2-FC1F-A7CB-0615-360A4673BD60}"/>
              </a:ext>
            </a:extLst>
          </p:cNvPr>
          <p:cNvSpPr txBox="1"/>
          <p:nvPr/>
        </p:nvSpPr>
        <p:spPr>
          <a:xfrm>
            <a:off x="4448735" y="465274"/>
            <a:ext cx="4291853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дает «Профессионалитет»?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D8E1B4-FA19-DE8D-661D-2D85600E4E78}"/>
              </a:ext>
            </a:extLst>
          </p:cNvPr>
          <p:cNvSpPr txBox="1"/>
          <p:nvPr/>
        </p:nvSpPr>
        <p:spPr>
          <a:xfrm>
            <a:off x="1537447" y="1929697"/>
            <a:ext cx="9816353" cy="230832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экономики: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специалистов среднего звена и рабочих по востребованным профессиям.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студентов: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Практико-ориентированное обучение, гарантированное трудоустройство.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системы СПО: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Новый механизм формирования контрольных цифр приема с участием работодателей.</a:t>
            </a:r>
          </a:p>
        </p:txBody>
      </p:sp>
    </p:spTree>
    <p:extLst>
      <p:ext uri="{BB962C8B-B14F-4D97-AF65-F5344CB8AC3E}">
        <p14:creationId xmlns:p14="http://schemas.microsoft.com/office/powerpoint/2010/main" val="2678740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44BC56-65F7-1B7C-8EC7-7190C7CDD7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EBF396B-180E-8B0F-7DD8-6BA3699997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347121E-2682-A5DF-4954-33B289721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276" y="101253"/>
            <a:ext cx="1341236" cy="10973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F2FDE4E-83A3-46B2-9837-B9C5F8868CE2}"/>
              </a:ext>
            </a:extLst>
          </p:cNvPr>
          <p:cNvSpPr txBox="1"/>
          <p:nvPr/>
        </p:nvSpPr>
        <p:spPr>
          <a:xfrm>
            <a:off x="4996874" y="449885"/>
            <a:ext cx="1341236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Выводы: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32F6DA-1CA4-5087-A376-0283FEACB0DF}"/>
              </a:ext>
            </a:extLst>
          </p:cNvPr>
          <p:cNvSpPr txBox="1"/>
          <p:nvPr/>
        </p:nvSpPr>
        <p:spPr>
          <a:xfrm>
            <a:off x="1657926" y="1198628"/>
            <a:ext cx="9870852" cy="452431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Разрабатываемая Стратегия развития образования до 2036 года с перспективой до 2040 года представляет собой комплексный ответ на внутренние и внешние вызовы, стоящие перед страной. Ее главным приоритетом является формирование суверенной, целостной и справедливой образовательной системы, которая покончит с наследием прошлого, когда образование рассматривалось как услуга.</a:t>
            </a:r>
          </a:p>
          <a:p>
            <a:pPr indent="457200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Ключевым активом и основой этой трансформации является учитель, что требует постоянной работы по повышению его статуса, квалификации и снижению бюрократической нагрузки. Важно, что работа по обновлению системы уже ведется сегодня через конкретные и эффективные проекты, такие как федеральный проект «Профессионалитет», который кардинально меняет подход к подготовке кадров.</a:t>
            </a:r>
          </a:p>
          <a:p>
            <a:pPr indent="457200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Конечной целью всех этих усилий является подготовка нового поколения российских граждан — патриотичных, социально ответственных, обладающих современными знаниями и навыками. Именно это поколение будет способно обеспечить технологический суверенитет, укрепить национальную безопасность и определить будущее России в многополярном мире.</a:t>
            </a:r>
          </a:p>
        </p:txBody>
      </p:sp>
    </p:spTree>
    <p:extLst>
      <p:ext uri="{BB962C8B-B14F-4D97-AF65-F5344CB8AC3E}">
        <p14:creationId xmlns:p14="http://schemas.microsoft.com/office/powerpoint/2010/main" val="2391852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3D67F3-9D2F-967C-7293-9744BA28C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B3D07DD-FE43-1BCE-76C1-717F65DAE4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6F79BA5-183F-72B2-2F67-1B6A54FF3B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276" y="101253"/>
            <a:ext cx="1341236" cy="10973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262FD51-7146-4692-A192-2F31AB5FF759}"/>
              </a:ext>
            </a:extLst>
          </p:cNvPr>
          <p:cNvSpPr txBox="1"/>
          <p:nvPr/>
        </p:nvSpPr>
        <p:spPr>
          <a:xfrm>
            <a:off x="3320473" y="2503054"/>
            <a:ext cx="5551054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542545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40746F3-D475-455A-505C-C04DD2F674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AEFAA3-93FB-D1A9-07C6-552AF646BA0C}"/>
              </a:ext>
            </a:extLst>
          </p:cNvPr>
          <p:cNvSpPr txBox="1"/>
          <p:nvPr/>
        </p:nvSpPr>
        <p:spPr>
          <a:xfrm>
            <a:off x="1658471" y="1217116"/>
            <a:ext cx="10085294" cy="35394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 algn="ctr"/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выступления:</a:t>
            </a:r>
          </a:p>
          <a:p>
            <a:pPr marL="742950" indent="-742950">
              <a:buAutoNum type="arabicPeriod"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Вызовы времени</a:t>
            </a:r>
          </a:p>
          <a:p>
            <a:pPr marL="742950" indent="-742950">
              <a:buAutoNum type="arabicPeriod"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Стратегические цели и государственная политика</a:t>
            </a:r>
          </a:p>
          <a:p>
            <a:pPr marL="742950" indent="-742950">
              <a:buAutoNum type="arabicPeriod"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Инструменты достижения целей: Национальные проекты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7CD5BFC-7138-DED3-C750-312BCC22A7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365" y="121023"/>
            <a:ext cx="1335741" cy="1096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1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43CB49-2C2D-5E92-EEE0-1DFA9B550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DF1507D-0636-17C5-323B-94D755DC6D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92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5A00AAC-7266-9008-8D99-38FB5DDE7EEF}"/>
              </a:ext>
            </a:extLst>
          </p:cNvPr>
          <p:cNvSpPr txBox="1"/>
          <p:nvPr/>
        </p:nvSpPr>
        <p:spPr>
          <a:xfrm>
            <a:off x="3361765" y="2103668"/>
            <a:ext cx="5656729" cy="7694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Вызовы времени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C38494B-D6FE-0D93-0406-4859D9082D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365" y="121023"/>
            <a:ext cx="1335741" cy="1096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275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CD21A5-A3BC-F96E-D50C-12FD3CD0B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B7EECD1-CB73-B3E8-0F0F-C5EACC7CDC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7ED5D16-84FD-2F41-127C-D0C542BF83E6}"/>
              </a:ext>
            </a:extLst>
          </p:cNvPr>
          <p:cNvSpPr txBox="1"/>
          <p:nvPr/>
        </p:nvSpPr>
        <p:spPr>
          <a:xfrm>
            <a:off x="2250140" y="187822"/>
            <a:ext cx="8955742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какими вызовами сталкивается российское образование?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6F7D4F-13F6-D8CB-C739-9E9DCAD421A8}"/>
              </a:ext>
            </a:extLst>
          </p:cNvPr>
          <p:cNvSpPr txBox="1"/>
          <p:nvPr/>
        </p:nvSpPr>
        <p:spPr>
          <a:xfrm>
            <a:off x="412070" y="1338139"/>
            <a:ext cx="11367859" cy="480131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ВЫЗОВ 1: Качество образования по мнению общества</a:t>
            </a:r>
          </a:p>
          <a:p>
            <a:pPr indent="45720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Низкий уровень доверия родителей к программам, учебникам, качеству преподавания</a:t>
            </a:r>
          </a:p>
          <a:p>
            <a:pPr indent="457200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ВЫЗОВ 2: Качество естественно-научного образования</a:t>
            </a:r>
          </a:p>
          <a:p>
            <a:pPr indent="45720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компетенций учителей для углубленного обучения, неравенство в оснащении школ оборудованием</a:t>
            </a:r>
          </a:p>
          <a:p>
            <a:pPr indent="457200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ВЫЗОВ 3: Демография</a:t>
            </a:r>
          </a:p>
          <a:p>
            <a:pPr indent="45720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подготовки кадров с учетом демографического прогноза</a:t>
            </a:r>
          </a:p>
          <a:p>
            <a:pPr indent="457200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ВЫЗОВ 4: Дети с особыми потребностями</a:t>
            </a:r>
          </a:p>
          <a:p>
            <a:pPr indent="45720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 численности детей-мигрантов, одаренных детей, детей-инвалидов и с ОВЗ</a:t>
            </a:r>
          </a:p>
          <a:p>
            <a:pPr indent="457200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ВЫЗОВ 5: Кадровый потенциал</a:t>
            </a:r>
          </a:p>
          <a:p>
            <a:pPr indent="45720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Дифференциация оплаты труда, нехватка учителей в регионах, снижение престижа профессии, бюрократия</a:t>
            </a:r>
          </a:p>
          <a:p>
            <a:pPr indent="457200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ВЫЗОВ 6: Санкционное давление</a:t>
            </a:r>
          </a:p>
          <a:p>
            <a:pPr indent="45720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Изоляция, технологическая блокада, неполный переход на отечественное ПО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B3C9750-4D67-70B6-BEF0-EBB3DFC660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365" y="121023"/>
            <a:ext cx="1335741" cy="1096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289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B096C-C7EF-E6CA-13B9-334C15AD0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60B53E3-A717-1BF5-6C6A-B3FD179B1A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1023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3073DF6-1DC3-0EF7-694B-7ECE6736C737}"/>
              </a:ext>
            </a:extLst>
          </p:cNvPr>
          <p:cNvSpPr txBox="1"/>
          <p:nvPr/>
        </p:nvSpPr>
        <p:spPr>
          <a:xfrm>
            <a:off x="3146035" y="1827665"/>
            <a:ext cx="6718401" cy="212365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 algn="ctr"/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Стратегические цели и государственная политика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246C38B-37F5-0A7C-A4AD-03DC3EB7AE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365" y="121023"/>
            <a:ext cx="1335741" cy="1096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605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A8A193-4B1E-64AA-80A2-802CBC6E9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DFB3D3A-07C6-D7A5-8C49-F078CCF065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D9FB947-6724-B931-66BD-9B4E3029AD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276" y="83323"/>
            <a:ext cx="1341236" cy="10973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56F576-D336-72A4-B726-2EF5E72B1BDF}"/>
              </a:ext>
            </a:extLst>
          </p:cNvPr>
          <p:cNvSpPr txBox="1"/>
          <p:nvPr/>
        </p:nvSpPr>
        <p:spPr>
          <a:xfrm>
            <a:off x="2510117" y="349701"/>
            <a:ext cx="8247529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Стратегии развития образования до 2036 года с перспективой до 2040 года.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76F562-AAC3-454C-1E23-B32FA8C9F011}"/>
              </a:ext>
            </a:extLst>
          </p:cNvPr>
          <p:cNvSpPr txBox="1"/>
          <p:nvPr/>
        </p:nvSpPr>
        <p:spPr>
          <a:xfrm>
            <a:off x="1278692" y="1539732"/>
            <a:ext cx="9954491" cy="39703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поручению Президента Российской Федерации ведётся разработка Стратегии развития образования до 2036 года с перспективой до 2040 года.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основополагающий документ призван обеспечить опережающую подготовку молодёжи к грядущим вызовам, заложив прочный фундамент для выполнения стратегических национальных приоритетов: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Реализация потенциала и талантов каждого человека.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патриотичной и социально ответственной личности.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Сохранение населения, укрепление здоровья и поддержка семей с детьми.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Достижение технологического лидерства России.</a:t>
            </a:r>
          </a:p>
        </p:txBody>
      </p:sp>
    </p:spTree>
    <p:extLst>
      <p:ext uri="{BB962C8B-B14F-4D97-AF65-F5344CB8AC3E}">
        <p14:creationId xmlns:p14="http://schemas.microsoft.com/office/powerpoint/2010/main" val="29807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3342BD-2403-CF2A-511B-36D7DACDE3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E01B9DE-3110-2AAD-462E-08895B579A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CE15901-B808-C4D8-A945-12D5394F44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276" y="110218"/>
            <a:ext cx="1341236" cy="10973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8712BDF-B64B-10F2-A257-5D8378D2DE02}"/>
              </a:ext>
            </a:extLst>
          </p:cNvPr>
          <p:cNvSpPr txBox="1"/>
          <p:nvPr/>
        </p:nvSpPr>
        <p:spPr>
          <a:xfrm>
            <a:off x="3039444" y="110218"/>
            <a:ext cx="7149352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Технологическое лидерство — национальный приоритет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F493B2-579A-1D7F-9AA6-5F205E41D9E9}"/>
              </a:ext>
            </a:extLst>
          </p:cNvPr>
          <p:cNvSpPr txBox="1"/>
          <p:nvPr/>
        </p:nvSpPr>
        <p:spPr>
          <a:xfrm>
            <a:off x="1950164" y="544507"/>
            <a:ext cx="9475694" cy="175432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Технологическое лидерство —  это способность страны обеспечивать независимость разработки технологий и производство технологичной продукции, которая будет иметь преимущество перед иностранными аналогами.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Достижение технологического лидерства России – это сокращение потока иностранных технологий и оборудования.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3CA3922-7A08-5241-44A1-77FFB6B3206E}"/>
              </a:ext>
            </a:extLst>
          </p:cNvPr>
          <p:cNvSpPr txBox="1"/>
          <p:nvPr/>
        </p:nvSpPr>
        <p:spPr>
          <a:xfrm>
            <a:off x="1950164" y="2298833"/>
            <a:ext cx="9475694" cy="452431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Основополагающие документы: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"О науке и государственной научно- технической политике" от 23.08.1996 № 127-ФЗ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«О статусе наукограда Российской Федерации» от 07.04.1999 70-ФЗ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 научно-технологического развития Российской Федерации - Указ Президента Российской Федерации от 01.12.2016 г. № 642 (СНТР)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программа «Научно-технологическое развитие Российской Федерации» 2019-2030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фундаментальных научных исследований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Федеральные научно-технические программы</a:t>
            </a:r>
          </a:p>
        </p:txBody>
      </p:sp>
    </p:spTree>
    <p:extLst>
      <p:ext uri="{BB962C8B-B14F-4D97-AF65-F5344CB8AC3E}">
        <p14:creationId xmlns:p14="http://schemas.microsoft.com/office/powerpoint/2010/main" val="3098190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483C2-8854-789A-66FE-059116156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E89D2FB-86DF-F8C1-9E3F-B3CD50A927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F728F96-E607-DFAD-C620-281819616D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171" y="110218"/>
            <a:ext cx="1341236" cy="10973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1E52F05-ED05-F9D0-B9AF-56D14540775F}"/>
              </a:ext>
            </a:extLst>
          </p:cNvPr>
          <p:cNvSpPr txBox="1"/>
          <p:nvPr/>
        </p:nvSpPr>
        <p:spPr>
          <a:xfrm>
            <a:off x="3222812" y="426766"/>
            <a:ext cx="6158752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какие вызовы отвечает новая Стратегия?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A85A01-A5B7-DA7E-7D7D-96063D6ED915}"/>
              </a:ext>
            </a:extLst>
          </p:cNvPr>
          <p:cNvSpPr txBox="1"/>
          <p:nvPr/>
        </p:nvSpPr>
        <p:spPr>
          <a:xfrm>
            <a:off x="1629336" y="1253642"/>
            <a:ext cx="9740152" cy="419755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новой долгосрочной стратегии развития образования в России до 2036 года с перспективой до 2040 года — это значимый шаг, который отражает стремление государства адаптировать систему образования к современным вызовам и потребностям общества:</a:t>
            </a:r>
          </a:p>
          <a:p>
            <a:pPr marL="285750" indent="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сохранение цивилизационной уникальности страны;</a:t>
            </a:r>
          </a:p>
          <a:p>
            <a:pPr marL="285750" indent="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технологического лидерства и устойчивой динамичной экономики;</a:t>
            </a:r>
          </a:p>
          <a:p>
            <a:pPr marL="285750" indent="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сохранение социальной справедливости и равного доступа к качественному образованию;</a:t>
            </a:r>
          </a:p>
          <a:p>
            <a:pPr marL="285750" indent="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демографический переход;</a:t>
            </a:r>
          </a:p>
          <a:p>
            <a:pPr marL="285750" indent="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трансформация миропорядка и формирование многополярного мира;</a:t>
            </a:r>
          </a:p>
          <a:p>
            <a:pPr marL="285750" indent="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стремительное распространение цифровых технологий, в том числе искусственного интеллекта.</a:t>
            </a:r>
          </a:p>
        </p:txBody>
      </p:sp>
    </p:spTree>
    <p:extLst>
      <p:ext uri="{BB962C8B-B14F-4D97-AF65-F5344CB8AC3E}">
        <p14:creationId xmlns:p14="http://schemas.microsoft.com/office/powerpoint/2010/main" val="1254039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65BC8A-FFBC-F0FF-9D06-21EFE5653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06E335C-E2D9-E9EB-6E1B-3F0AD3F2DE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5DCE419-179B-2D22-1400-C3E790692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12" y="83324"/>
            <a:ext cx="1341236" cy="10973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E78F74E-6309-DB1E-BA42-E23D35C665DD}"/>
              </a:ext>
            </a:extLst>
          </p:cNvPr>
          <p:cNvSpPr txBox="1"/>
          <p:nvPr/>
        </p:nvSpPr>
        <p:spPr>
          <a:xfrm>
            <a:off x="493060" y="1540544"/>
            <a:ext cx="11465859" cy="410881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 просвещения РФ Сергей Кравцов подчеркнул, что стратегия нужна для того, чтобы страна не повторяла ошибок 1990-х, «когда образование посчитали некой услугой, когда посчитали, что профессия учителя может фактически не оплачиваться, можно не ремонтировать школы, можно иметь 54 учебника по истории и 100 учебников по математике».</a:t>
            </a:r>
          </a:p>
          <a:p>
            <a:pPr indent="457200">
              <a:lnSpc>
                <a:spcPct val="150000"/>
              </a:lnSpc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«Суверенная система образования — вот ключевая задача стратегии, где четко закрепляется единство образовательного процесса, программ, системы воспитания. То, что ключевую роль играет учитель, педагог, и никакие информационные технологии не заменят учителя, не заменят педагога, это четко прописано в стратегии», — добавил он.</a:t>
            </a:r>
          </a:p>
          <a:p>
            <a:pPr indent="457200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E54D98-6BFD-5EFF-C2C7-4E7BB2CB3D1D}"/>
              </a:ext>
            </a:extLst>
          </p:cNvPr>
          <p:cNvSpPr txBox="1"/>
          <p:nvPr/>
        </p:nvSpPr>
        <p:spPr>
          <a:xfrm>
            <a:off x="2828365" y="385046"/>
            <a:ext cx="7615517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Ключевая задача – создание суверенной системы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11177158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1164</Words>
  <Application>Microsoft Office PowerPoint</Application>
  <PresentationFormat>Широкоэкранный</PresentationFormat>
  <Paragraphs>148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4</cp:revision>
  <dcterms:created xsi:type="dcterms:W3CDTF">2025-09-22T05:00:43Z</dcterms:created>
  <dcterms:modified xsi:type="dcterms:W3CDTF">2025-09-29T06:41:42Z</dcterms:modified>
</cp:coreProperties>
</file>